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charts/chart1.xml" ContentType="application/vnd.openxmlformats-officedocument.drawingml.chart+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300" b="0" i="0" u="none" strike="noStrike">
                <a:solidFill>
                  <a:srgbClr val="FFFFFF"/>
                </a:solidFill>
                <a:latin typeface="Calibri"/>
              </a:defRPr>
            </a:pPr>
            <a:r>
              <a:rPr sz="1300" b="0" i="0" u="none" strike="noStrike">
                <a:solidFill>
                  <a:srgbClr val="FFFFFF"/>
                </a:solidFill>
                <a:latin typeface="Calibri"/>
              </a:rPr>
              <a:t>Estimated Bedroom-Count Mix (%)</a:t>
            </a:r>
          </a:p>
        </c:rich>
      </c:tx>
      <c:layout/>
      <c:overlay val="0"/>
    </c:title>
    <c:autoTitleDeleted val="0"/>
    <c:plotArea>
      <c:layout/>
      <c:barChart>
        <c:barDir val="col"/>
        <c:grouping val="clustered"/>
        <c:varyColors val="0"/>
        <c:ser>
          <c:idx val="0"/>
          <c:order val="0"/>
          <c:tx>
            <c:strRef>
              <c:f>Sheet1!$B$1</c:f>
              <c:strCache>
                <c:ptCount val="1"/>
                <c:pt idx="0">
                  <c:v>Share of Listings</c:v>
                </c:pt>
              </c:strCache>
            </c:strRef>
          </c:tx>
          <c:spPr>
            <a:solidFill>
              <a:srgbClr val="C9A24B"/>
            </a:solidFill>
            <a:effectLst/>
          </c:spPr>
          <c:invertIfNegative val="0"/>
          <c:dLbls>
            <c:numFmt formatCode="#,##0" sourceLinked="0"/>
            <c:txPr>
              <a:bodyPr/>
              <a:lstStyle/>
              <a:p>
                <a:pPr>
                  <a:defRPr b="0" i="0" strike="noStrike" sz="1100" u="none">
                    <a:solidFill>
                      <a:srgbClr val="FFFFFF"/>
                    </a:solidFill>
                    <a:latin typeface="Arial"/>
                  </a:defRPr>
                </a:pPr>
              </a:p>
            </c:txPr>
            <c:showLegendKey val="0"/>
            <c:showVal val="1"/>
            <c:showCatName val="0"/>
            <c:showSerName val="0"/>
            <c:showPercent val="0"/>
            <c:showBubbleSize val="0"/>
            <c:showLeaderLines val="0"/>
          </c:dLbls>
          <c:cat>
            <c:multiLvlStrRef>
              <c:f>Sheet1!$A$2:$A$5</c:f>
              <c:multiLvlStrCache>
                <c:ptCount val="4"/>
                <c:lvl>
                  <c:pt idx="0">
                    <c:v>1BR</c:v>
                  </c:pt>
                  <c:pt idx="1">
                    <c:v>2BR</c:v>
                  </c:pt>
                  <c:pt idx="2">
                    <c:v>3BR</c:v>
                  </c:pt>
                  <c:pt idx="3">
                    <c:v>4+BR</c:v>
                  </c:pt>
                </c:lvl>
              </c:multiLvlStrCache>
            </c:multiLvlStrRef>
          </c:cat>
          <c:val>
            <c:numRef>
              <c:f>Sheet1!$B$2:$B$5</c:f>
              <c:numCache>
                <c:formatCode>General</c:formatCode>
                <c:ptCount val="4"/>
                <c:pt idx="0">
                  <c:v>18</c:v>
                </c:pt>
                <c:pt idx="1">
                  <c:v>32</c:v>
                </c:pt>
                <c:pt idx="2">
                  <c:v>28</c:v>
                </c:pt>
                <c:pt idx="3">
                  <c:v>22</c:v>
                </c:pt>
              </c:numCache>
            </c:numRef>
          </c:val>
        </c:ser>
        <c:dLbls>
          <c:numFmt formatCode="#,##0" sourceLinked="0"/>
          <c:txPr>
            <a:bodyPr/>
            <a:lstStyle/>
            <a:p>
              <a:pPr>
                <a:defRPr b="0" i="0" strike="noStrike" sz="1100" u="none">
                  <a:solidFill>
                    <a:srgbClr val="FFFFFF"/>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8B93A8"/>
                </a:solidFill>
                <a:latin typeface="Arial"/>
              </a:defRPr>
            </a:pPr>
            <a:endParaRPr lang="en-US"/>
          </a:p>
        </c:txPr>
        <c:crossAx val="2094734552"/>
        <c:crosses val="autoZero"/>
        <c:auto val="1"/>
        <c:lblAlgn val="ctr"/>
        <c:noMultiLvlLbl val="1"/>
      </c:catAx>
      <c:valAx>
        <c:axId val="2094734552"/>
        <c:scaling>
          <c:orientation val="minMax"/>
        </c:scaling>
        <c:delete val="1"/>
        <c:axPos val="l"/>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8B93A8"/>
                </a:solidFill>
                <a:latin typeface="Arial"/>
              </a:defRPr>
            </a:pPr>
            <a:endParaRPr lang="en-US"/>
          </a:p>
        </c:txPr>
        <c:crossAx val="2094734554"/>
        <c:crosses val="autoZero"/>
        <c:crossBetween val="between"/>
      </c:valAx>
      <c:spPr>
        <a:solidFill>
          <a:srgbClr val="0A0E1A"/>
        </a:solidFill>
        <a:ln>
          <a:noFill/>
        </a:ln>
        <a:effectLst/>
      </c:spPr>
    </c:plotArea>
    <c:plotVisOnly val="1"/>
    <c:dispBlanksAs val="span"/>
  </c:chart>
  <c:spPr>
    <a:solidFill>
      <a:srgbClr val="0A0E1A"/>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731520" y="1965960"/>
            <a:ext cx="10515600" cy="1188720"/>
          </a:xfrm>
          <a:prstGeom prst="rect">
            <a:avLst/>
          </a:prstGeom>
          <a:noFill/>
          <a:ln/>
        </p:spPr>
        <p:txBody>
          <a:bodyPr wrap="square" lIns="0" tIns="0" rIns="0" bIns="0" rtlCol="0" anchor="ctr"/>
          <a:lstStyle/>
          <a:p>
            <a:pPr indent="0" marL="0">
              <a:buNone/>
            </a:pPr>
            <a:r>
              <a:rPr lang="en-US" sz="5800" b="1" dirty="0">
                <a:solidFill>
                  <a:srgbClr val="FFFFFF"/>
                </a:solidFill>
                <a:latin typeface="Georgia" pitchFamily="34" charset="0"/>
                <a:ea typeface="Georgia" pitchFamily="34" charset="-122"/>
                <a:cs typeface="Georgia" pitchFamily="34" charset="-120"/>
              </a:rPr>
              <a:t>QUEENSTOWN</a:t>
            </a:r>
            <a:endParaRPr lang="en-US" sz="5800" dirty="0"/>
          </a:p>
        </p:txBody>
      </p:sp>
      <p:sp>
        <p:nvSpPr>
          <p:cNvPr id="3" name="Text 1"/>
          <p:cNvSpPr/>
          <p:nvPr/>
        </p:nvSpPr>
        <p:spPr>
          <a:xfrm>
            <a:off x="731520" y="2697480"/>
            <a:ext cx="10515600" cy="914400"/>
          </a:xfrm>
          <a:prstGeom prst="rect">
            <a:avLst/>
          </a:prstGeom>
          <a:noFill/>
          <a:ln/>
        </p:spPr>
        <p:txBody>
          <a:bodyPr wrap="square" lIns="0" tIns="0" rIns="0" bIns="0" rtlCol="0" anchor="ctr"/>
          <a:lstStyle/>
          <a:p>
            <a:pPr indent="0" marL="0">
              <a:buNone/>
            </a:pPr>
            <a:r>
              <a:rPr lang="en-US" sz="4400" b="1" dirty="0">
                <a:solidFill>
                  <a:srgbClr val="C9A24B"/>
                </a:solidFill>
                <a:latin typeface="Georgia" pitchFamily="34" charset="0"/>
                <a:ea typeface="Georgia" pitchFamily="34" charset="-122"/>
                <a:cs typeface="Georgia" pitchFamily="34" charset="-120"/>
              </a:rPr>
              <a:t>AIRBNB 2026</a:t>
            </a:r>
            <a:endParaRPr lang="en-US" sz="4400" dirty="0"/>
          </a:p>
        </p:txBody>
      </p:sp>
      <p:sp>
        <p:nvSpPr>
          <p:cNvPr id="4" name="Text 2"/>
          <p:cNvSpPr/>
          <p:nvPr/>
        </p:nvSpPr>
        <p:spPr>
          <a:xfrm>
            <a:off x="749808" y="3611880"/>
            <a:ext cx="9144000" cy="457200"/>
          </a:xfrm>
          <a:prstGeom prst="rect">
            <a:avLst/>
          </a:prstGeom>
          <a:noFill/>
          <a:ln/>
        </p:spPr>
        <p:txBody>
          <a:bodyPr wrap="square" lIns="0" tIns="0" rIns="0" bIns="0" rtlCol="0" anchor="ctr"/>
          <a:lstStyle/>
          <a:p>
            <a:pPr indent="0" marL="0">
              <a:buNone/>
            </a:pPr>
            <a:r>
              <a:rPr lang="en-US" sz="1500" i="1" dirty="0">
                <a:solidFill>
                  <a:srgbClr val="8B93A8"/>
                </a:solidFill>
                <a:latin typeface="Calibri" pitchFamily="34" charset="0"/>
                <a:ea typeface="Calibri" pitchFamily="34" charset="-122"/>
                <a:cs typeface="Calibri" pitchFamily="34" charset="-120"/>
              </a:rPr>
              <a:t>Market Intelligence Report  ·  Data Analysis &amp; Strategic Insights</a:t>
            </a:r>
            <a:endParaRPr lang="en-US" sz="1500" dirty="0"/>
          </a:p>
        </p:txBody>
      </p:sp>
      <p:sp>
        <p:nvSpPr>
          <p:cNvPr id="5" name="Shape 3"/>
          <p:cNvSpPr/>
          <p:nvPr/>
        </p:nvSpPr>
        <p:spPr>
          <a:xfrm>
            <a:off x="731520" y="4572000"/>
            <a:ext cx="3361944" cy="1417320"/>
          </a:xfrm>
          <a:prstGeom prst="roundRect">
            <a:avLst>
              <a:gd name="adj" fmla="val 5161"/>
            </a:avLst>
          </a:prstGeom>
          <a:solidFill>
            <a:srgbClr val="0F1626"/>
          </a:solidFill>
          <a:ln w="12700">
            <a:solidFill>
              <a:srgbClr val="22304A"/>
            </a:solidFill>
            <a:prstDash val="solid"/>
          </a:ln>
        </p:spPr>
      </p:sp>
      <p:sp>
        <p:nvSpPr>
          <p:cNvPr id="6" name="Text 4"/>
          <p:cNvSpPr/>
          <p:nvPr/>
        </p:nvSpPr>
        <p:spPr>
          <a:xfrm>
            <a:off x="932688" y="4736592"/>
            <a:ext cx="2996184" cy="274320"/>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MARKET SIZE</a:t>
            </a:r>
            <a:endParaRPr lang="en-US" sz="1050" dirty="0"/>
          </a:p>
        </p:txBody>
      </p:sp>
      <p:sp>
        <p:nvSpPr>
          <p:cNvPr id="7" name="Text 5"/>
          <p:cNvSpPr/>
          <p:nvPr/>
        </p:nvSpPr>
        <p:spPr>
          <a:xfrm>
            <a:off x="932688" y="5010912"/>
            <a:ext cx="2996184" cy="548640"/>
          </a:xfrm>
          <a:prstGeom prst="rect">
            <a:avLst/>
          </a:prstGeom>
          <a:noFill/>
          <a:ln/>
        </p:spPr>
        <p:txBody>
          <a:bodyPr wrap="square" lIns="0" tIns="0" rIns="0" bIns="0" rtlCol="0" anchor="ctr"/>
          <a:lstStyle/>
          <a:p>
            <a:pPr indent="0" marL="0">
              <a:buNone/>
            </a:pPr>
            <a:r>
              <a:rPr lang="en-US" sz="2600" b="1" dirty="0">
                <a:solidFill>
                  <a:srgbClr val="FFFFFF"/>
                </a:solidFill>
                <a:latin typeface="Georgia" pitchFamily="34" charset="0"/>
                <a:ea typeface="Georgia" pitchFamily="34" charset="-122"/>
                <a:cs typeface="Georgia" pitchFamily="34" charset="-120"/>
              </a:rPr>
              <a:t>2,343–2,950</a:t>
            </a:r>
            <a:endParaRPr lang="en-US" sz="2600" dirty="0"/>
          </a:p>
        </p:txBody>
      </p:sp>
      <p:sp>
        <p:nvSpPr>
          <p:cNvPr id="8" name="Text 6"/>
          <p:cNvSpPr/>
          <p:nvPr/>
        </p:nvSpPr>
        <p:spPr>
          <a:xfrm>
            <a:off x="932688" y="5596128"/>
            <a:ext cx="2996184" cy="274320"/>
          </a:xfrm>
          <a:prstGeom prst="rect">
            <a:avLst/>
          </a:prstGeom>
          <a:noFill/>
          <a:ln/>
        </p:spPr>
        <p:txBody>
          <a:bodyPr wrap="square" lIns="0" tIns="0" rIns="0" bIns="0" rtlCol="0" anchor="ctr"/>
          <a:lstStyle/>
          <a:p>
            <a:pPr indent="0" marL="0">
              <a:buNone/>
            </a:pPr>
            <a:r>
              <a:rPr lang="en-US" sz="1050" dirty="0">
                <a:solidFill>
                  <a:srgbClr val="8B93A8"/>
                </a:solidFill>
                <a:latin typeface="Calibri" pitchFamily="34" charset="0"/>
                <a:ea typeface="Calibri" pitchFamily="34" charset="-122"/>
                <a:cs typeface="Calibri" pitchFamily="34" charset="-120"/>
              </a:rPr>
              <a:t>active listings</a:t>
            </a:r>
            <a:endParaRPr lang="en-US" sz="1050" dirty="0"/>
          </a:p>
        </p:txBody>
      </p:sp>
      <p:sp>
        <p:nvSpPr>
          <p:cNvPr id="9" name="Shape 7"/>
          <p:cNvSpPr/>
          <p:nvPr/>
        </p:nvSpPr>
        <p:spPr>
          <a:xfrm>
            <a:off x="4413504" y="4572000"/>
            <a:ext cx="3361944" cy="1417320"/>
          </a:xfrm>
          <a:prstGeom prst="roundRect">
            <a:avLst>
              <a:gd name="adj" fmla="val 5161"/>
            </a:avLst>
          </a:prstGeom>
          <a:solidFill>
            <a:srgbClr val="0F1626"/>
          </a:solidFill>
          <a:ln w="12700">
            <a:solidFill>
              <a:srgbClr val="22304A"/>
            </a:solidFill>
            <a:prstDash val="solid"/>
          </a:ln>
        </p:spPr>
      </p:sp>
      <p:sp>
        <p:nvSpPr>
          <p:cNvPr id="10" name="Text 8"/>
          <p:cNvSpPr/>
          <p:nvPr/>
        </p:nvSpPr>
        <p:spPr>
          <a:xfrm>
            <a:off x="4614672" y="4736592"/>
            <a:ext cx="2996184" cy="274320"/>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OCCUPANCY</a:t>
            </a:r>
            <a:endParaRPr lang="en-US" sz="1050" dirty="0"/>
          </a:p>
        </p:txBody>
      </p:sp>
      <p:sp>
        <p:nvSpPr>
          <p:cNvPr id="11" name="Text 9"/>
          <p:cNvSpPr/>
          <p:nvPr/>
        </p:nvSpPr>
        <p:spPr>
          <a:xfrm>
            <a:off x="4614672" y="5010912"/>
            <a:ext cx="2996184" cy="548640"/>
          </a:xfrm>
          <a:prstGeom prst="rect">
            <a:avLst/>
          </a:prstGeom>
          <a:noFill/>
          <a:ln/>
        </p:spPr>
        <p:txBody>
          <a:bodyPr wrap="square" lIns="0" tIns="0" rIns="0" bIns="0" rtlCol="0" anchor="ctr"/>
          <a:lstStyle/>
          <a:p>
            <a:pPr indent="0" marL="0">
              <a:buNone/>
            </a:pPr>
            <a:r>
              <a:rPr lang="en-US" sz="2600" b="1" dirty="0">
                <a:solidFill>
                  <a:srgbClr val="FFFFFF"/>
                </a:solidFill>
                <a:latin typeface="Georgia" pitchFamily="34" charset="0"/>
                <a:ea typeface="Georgia" pitchFamily="34" charset="-122"/>
                <a:cs typeface="Georgia" pitchFamily="34" charset="-120"/>
              </a:rPr>
              <a:t>55.6–82%</a:t>
            </a:r>
            <a:endParaRPr lang="en-US" sz="2600" dirty="0"/>
          </a:p>
        </p:txBody>
      </p:sp>
      <p:sp>
        <p:nvSpPr>
          <p:cNvPr id="12" name="Text 10"/>
          <p:cNvSpPr/>
          <p:nvPr/>
        </p:nvSpPr>
        <p:spPr>
          <a:xfrm>
            <a:off x="4614672" y="5596128"/>
            <a:ext cx="2996184" cy="274320"/>
          </a:xfrm>
          <a:prstGeom prst="rect">
            <a:avLst/>
          </a:prstGeom>
          <a:noFill/>
          <a:ln/>
        </p:spPr>
        <p:txBody>
          <a:bodyPr wrap="square" lIns="0" tIns="0" rIns="0" bIns="0" rtlCol="0" anchor="ctr"/>
          <a:lstStyle/>
          <a:p>
            <a:pPr indent="0" marL="0">
              <a:buNone/>
            </a:pPr>
            <a:r>
              <a:rPr lang="en-US" sz="1050" dirty="0">
                <a:solidFill>
                  <a:srgbClr val="8B93A8"/>
                </a:solidFill>
                <a:latin typeface="Calibri" pitchFamily="34" charset="0"/>
                <a:ea typeface="Calibri" pitchFamily="34" charset="-122"/>
                <a:cs typeface="Calibri" pitchFamily="34" charset="-120"/>
              </a:rPr>
              <a:t>average, by source</a:t>
            </a:r>
            <a:endParaRPr lang="en-US" sz="1050" dirty="0"/>
          </a:p>
        </p:txBody>
      </p:sp>
      <p:sp>
        <p:nvSpPr>
          <p:cNvPr id="13" name="Shape 11"/>
          <p:cNvSpPr/>
          <p:nvPr/>
        </p:nvSpPr>
        <p:spPr>
          <a:xfrm>
            <a:off x="8095488" y="4572000"/>
            <a:ext cx="3361944" cy="1417320"/>
          </a:xfrm>
          <a:prstGeom prst="roundRect">
            <a:avLst>
              <a:gd name="adj" fmla="val 5161"/>
            </a:avLst>
          </a:prstGeom>
          <a:solidFill>
            <a:srgbClr val="0F1626"/>
          </a:solidFill>
          <a:ln w="12700">
            <a:solidFill>
              <a:srgbClr val="22304A"/>
            </a:solidFill>
            <a:prstDash val="solid"/>
          </a:ln>
        </p:spPr>
      </p:sp>
      <p:sp>
        <p:nvSpPr>
          <p:cNvPr id="14" name="Text 12"/>
          <p:cNvSpPr/>
          <p:nvPr/>
        </p:nvSpPr>
        <p:spPr>
          <a:xfrm>
            <a:off x="8296656" y="4736592"/>
            <a:ext cx="2996184" cy="274320"/>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SUPPLY GROWTH</a:t>
            </a:r>
            <a:endParaRPr lang="en-US" sz="1050" dirty="0"/>
          </a:p>
        </p:txBody>
      </p:sp>
      <p:sp>
        <p:nvSpPr>
          <p:cNvPr id="15" name="Text 13"/>
          <p:cNvSpPr/>
          <p:nvPr/>
        </p:nvSpPr>
        <p:spPr>
          <a:xfrm>
            <a:off x="8296656" y="5010912"/>
            <a:ext cx="2996184" cy="548640"/>
          </a:xfrm>
          <a:prstGeom prst="rect">
            <a:avLst/>
          </a:prstGeom>
          <a:noFill/>
          <a:ln/>
        </p:spPr>
        <p:txBody>
          <a:bodyPr wrap="square" lIns="0" tIns="0" rIns="0" bIns="0" rtlCol="0" anchor="ctr"/>
          <a:lstStyle/>
          <a:p>
            <a:pPr indent="0" marL="0">
              <a:buNone/>
            </a:pPr>
            <a:r>
              <a:rPr lang="en-US" sz="2600" b="1" dirty="0">
                <a:solidFill>
                  <a:srgbClr val="FFFFFF"/>
                </a:solidFill>
                <a:latin typeface="Georgia" pitchFamily="34" charset="0"/>
                <a:ea typeface="Georgia" pitchFamily="34" charset="-122"/>
                <a:cs typeface="Georgia" pitchFamily="34" charset="-120"/>
              </a:rPr>
              <a:t>+55.4%</a:t>
            </a:r>
            <a:endParaRPr lang="en-US" sz="2600" dirty="0"/>
          </a:p>
        </p:txBody>
      </p:sp>
      <p:sp>
        <p:nvSpPr>
          <p:cNvPr id="16" name="Text 14"/>
          <p:cNvSpPr/>
          <p:nvPr/>
        </p:nvSpPr>
        <p:spPr>
          <a:xfrm>
            <a:off x="8296656" y="5596128"/>
            <a:ext cx="2996184" cy="274320"/>
          </a:xfrm>
          <a:prstGeom prst="rect">
            <a:avLst/>
          </a:prstGeom>
          <a:noFill/>
          <a:ln/>
        </p:spPr>
        <p:txBody>
          <a:bodyPr wrap="square" lIns="0" tIns="0" rIns="0" bIns="0" rtlCol="0" anchor="ctr"/>
          <a:lstStyle/>
          <a:p>
            <a:pPr indent="0" marL="0">
              <a:buNone/>
            </a:pPr>
            <a:r>
              <a:rPr lang="en-US" sz="1050" dirty="0">
                <a:solidFill>
                  <a:srgbClr val="8B93A8"/>
                </a:solidFill>
                <a:latin typeface="Calibri" pitchFamily="34" charset="0"/>
                <a:ea typeface="Calibri" pitchFamily="34" charset="-122"/>
                <a:cs typeface="Calibri" pitchFamily="34" charset="-120"/>
              </a:rPr>
              <a:t>year-over-year</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548640" y="365760"/>
            <a:ext cx="7315200" cy="320040"/>
          </a:xfrm>
          <a:prstGeom prst="rect">
            <a:avLst/>
          </a:prstGeom>
          <a:noFill/>
          <a:ln/>
        </p:spPr>
        <p:txBody>
          <a:bodyPr wrap="square" lIns="0" tIns="0" rIns="0" bIns="0" rtlCol="0" anchor="ctr"/>
          <a:lstStyle/>
          <a:p>
            <a:pPr indent="0" marL="0">
              <a:buNone/>
            </a:pPr>
            <a:r>
              <a:rPr lang="en-US" sz="1200" b="1" spc="200" kern="0" dirty="0">
                <a:solidFill>
                  <a:srgbClr val="C9A24B"/>
                </a:solidFill>
                <a:latin typeface="Calibri" pitchFamily="34" charset="0"/>
                <a:ea typeface="Calibri" pitchFamily="34" charset="-122"/>
                <a:cs typeface="Calibri" pitchFamily="34" charset="-120"/>
              </a:rPr>
              <a:t>04 / Supply-Side Characteristics</a:t>
            </a:r>
            <a:endParaRPr lang="en-US" sz="1200" dirty="0"/>
          </a:p>
        </p:txBody>
      </p:sp>
      <p:sp>
        <p:nvSpPr>
          <p:cNvPr id="3" name="Text 1"/>
          <p:cNvSpPr/>
          <p:nvPr/>
        </p:nvSpPr>
        <p:spPr>
          <a:xfrm>
            <a:off x="548640" y="713232"/>
            <a:ext cx="10789920" cy="822960"/>
          </a:xfrm>
          <a:prstGeom prst="rect">
            <a:avLst/>
          </a:prstGeom>
          <a:noFill/>
          <a:ln/>
        </p:spPr>
        <p:txBody>
          <a:bodyPr wrap="square" lIns="0" tIns="0" rIns="0" bIns="0"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Property Type Distribution</a:t>
            </a:r>
            <a:endParaRPr lang="en-US" sz="3000" dirty="0"/>
          </a:p>
        </p:txBody>
      </p:sp>
      <p:graphicFrame>
        <p:nvGraphicFramePr>
          <p:cNvPr id="4" name="Chart 0" descr=""/>
          <p:cNvGraphicFramePr/>
          <p:nvPr/>
        </p:nvGraphicFramePr>
        <p:xfrm>
          <a:off x="731520" y="1737360"/>
          <a:ext cx="6035040" cy="3291840"/>
        </p:xfrm>
        <a:graphic xmlns:a="http://schemas.openxmlformats.org/drawingml/2006/main">
          <a:graphicData uri="http://schemas.openxmlformats.org/drawingml/2006/chart">
            <c:chart xmlns:c="http://schemas.openxmlformats.org/drawingml/2006/chart" r:id="rId1"/>
          </a:graphicData>
        </a:graphic>
      </p:graphicFrame>
      <p:sp>
        <p:nvSpPr>
          <p:cNvPr id="5" name="Shape 2"/>
          <p:cNvSpPr/>
          <p:nvPr/>
        </p:nvSpPr>
        <p:spPr>
          <a:xfrm>
            <a:off x="7086600" y="1737360"/>
            <a:ext cx="4343400" cy="310896"/>
          </a:xfrm>
          <a:prstGeom prst="roundRect">
            <a:avLst>
              <a:gd name="adj" fmla="val 14706"/>
            </a:avLst>
          </a:prstGeom>
          <a:solidFill>
            <a:srgbClr val="1C2A45"/>
          </a:solidFill>
          <a:ln/>
        </p:spPr>
      </p:sp>
      <p:sp>
        <p:nvSpPr>
          <p:cNvPr id="6" name="Text 3"/>
          <p:cNvSpPr/>
          <p:nvPr/>
        </p:nvSpPr>
        <p:spPr>
          <a:xfrm>
            <a:off x="7196328" y="1737360"/>
            <a:ext cx="4123944" cy="310896"/>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KEY FINDING</a:t>
            </a:r>
            <a:endParaRPr lang="en-US" sz="1050" dirty="0"/>
          </a:p>
        </p:txBody>
      </p:sp>
      <p:sp>
        <p:nvSpPr>
          <p:cNvPr id="7" name="Text 4"/>
          <p:cNvSpPr/>
          <p:nvPr/>
        </p:nvSpPr>
        <p:spPr>
          <a:xfrm>
            <a:off x="7086600" y="2084832"/>
            <a:ext cx="4343400" cy="1005840"/>
          </a:xfrm>
          <a:prstGeom prst="rect">
            <a:avLst/>
          </a:prstGeom>
          <a:noFill/>
          <a:ln/>
        </p:spPr>
        <p:txBody>
          <a:bodyPr wrap="square" lIns="0" tIns="0" rIns="0" bIns="0" rtlCol="0" anchor="ctr"/>
          <a:lstStyle/>
          <a:p>
            <a:pPr indent="0" marL="0">
              <a:lnSpc>
                <a:spcPct val="120000"/>
              </a:lnSpc>
              <a:buNone/>
            </a:pPr>
            <a:r>
              <a:rPr lang="en-US" sz="1150" dirty="0">
                <a:solidFill>
                  <a:srgbClr val="E9E7DF"/>
                </a:solidFill>
                <a:latin typeface="Calibri" pitchFamily="34" charset="0"/>
                <a:ea typeface="Calibri" pitchFamily="34" charset="-122"/>
                <a:cs typeface="Calibri" pitchFamily="34" charset="-120"/>
              </a:rPr>
              <a:t>Queenstown is not a studio-dominated market. The combined 2BR+ share (~82%, estimated) points to a strong family- and crew-oriented supply base.</a:t>
            </a:r>
            <a:endParaRPr lang="en-US" sz="1150" dirty="0"/>
          </a:p>
        </p:txBody>
      </p:sp>
      <p:sp>
        <p:nvSpPr>
          <p:cNvPr id="8" name="Shape 5"/>
          <p:cNvSpPr/>
          <p:nvPr/>
        </p:nvSpPr>
        <p:spPr>
          <a:xfrm>
            <a:off x="7086600" y="3246120"/>
            <a:ext cx="4343400" cy="310896"/>
          </a:xfrm>
          <a:prstGeom prst="roundRect">
            <a:avLst>
              <a:gd name="adj" fmla="val 14706"/>
            </a:avLst>
          </a:prstGeom>
          <a:solidFill>
            <a:srgbClr val="1C2A45"/>
          </a:solidFill>
          <a:ln/>
        </p:spPr>
      </p:sp>
      <p:sp>
        <p:nvSpPr>
          <p:cNvPr id="9" name="Text 6"/>
          <p:cNvSpPr/>
          <p:nvPr/>
        </p:nvSpPr>
        <p:spPr>
          <a:xfrm>
            <a:off x="7196328" y="3246120"/>
            <a:ext cx="4123944" cy="310896"/>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CRITICAL INSIGHT</a:t>
            </a:r>
            <a:endParaRPr lang="en-US" sz="1050" dirty="0"/>
          </a:p>
        </p:txBody>
      </p:sp>
      <p:sp>
        <p:nvSpPr>
          <p:cNvPr id="10" name="Text 7"/>
          <p:cNvSpPr/>
          <p:nvPr/>
        </p:nvSpPr>
        <p:spPr>
          <a:xfrm>
            <a:off x="7086600" y="3593592"/>
            <a:ext cx="4343400" cy="1463040"/>
          </a:xfrm>
          <a:prstGeom prst="rect">
            <a:avLst/>
          </a:prstGeom>
          <a:noFill/>
          <a:ln/>
        </p:spPr>
        <p:txBody>
          <a:bodyPr wrap="square" lIns="0" tIns="0" rIns="0" bIns="0" rtlCol="0" anchor="ctr"/>
          <a:lstStyle/>
          <a:p>
            <a:pPr indent="0" marL="0">
              <a:lnSpc>
                <a:spcPct val="120000"/>
              </a:lnSpc>
              <a:buNone/>
            </a:pPr>
            <a:r>
              <a:rPr lang="en-US" sz="1150" dirty="0">
                <a:solidFill>
                  <a:srgbClr val="E9E7DF"/>
                </a:solidFill>
                <a:latin typeface="Calibri" pitchFamily="34" charset="0"/>
                <a:ea typeface="Calibri" pitchFamily="34" charset="-122"/>
                <a:cs typeface="Calibri" pitchFamily="34" charset="-120"/>
              </a:rPr>
              <a:t>The combined 3–4BR share (~50%, estimated) is the most strategically useful segment — large enough for premium tourist groups and corporate/crew bookings alike, and the segment most likely to benefit from professional management given its higher operational complexity.</a:t>
            </a:r>
            <a:endParaRPr lang="en-US" sz="1150" dirty="0"/>
          </a:p>
        </p:txBody>
      </p:sp>
      <p:sp>
        <p:nvSpPr>
          <p:cNvPr id="11" name="Text 8"/>
          <p:cNvSpPr/>
          <p:nvPr/>
        </p:nvSpPr>
        <p:spPr>
          <a:xfrm>
            <a:off x="731520" y="5257800"/>
            <a:ext cx="10698480" cy="640080"/>
          </a:xfrm>
          <a:prstGeom prst="rect">
            <a:avLst/>
          </a:prstGeom>
          <a:noFill/>
          <a:ln/>
        </p:spPr>
        <p:txBody>
          <a:bodyPr wrap="square" lIns="0" tIns="0" rIns="0" bIns="0" rtlCol="0" anchor="ctr"/>
          <a:lstStyle/>
          <a:p>
            <a:pPr indent="0" marL="0">
              <a:lnSpc>
                <a:spcPct val="115000"/>
              </a:lnSpc>
              <a:buNone/>
            </a:pPr>
            <a:r>
              <a:rPr lang="en-US" sz="950" i="1" dirty="0">
                <a:solidFill>
                  <a:srgbClr val="8B93A8"/>
                </a:solidFill>
                <a:latin typeface="Calibri" pitchFamily="34" charset="0"/>
                <a:ea typeface="Calibri" pitchFamily="34" charset="-122"/>
                <a:cs typeface="Calibri" pitchFamily="34" charset="-120"/>
              </a:rPr>
              <a:t>Note: precise, publicly published bedroom-count breakdowns are not available for Queenstown; figures above are directional estimates built from AirDNA's 89% entire-home share and the region's known property mix.</a:t>
            </a:r>
            <a:endParaRPr lang="en-US" sz="950" dirty="0"/>
          </a:p>
        </p:txBody>
      </p:sp>
      <p:sp>
        <p:nvSpPr>
          <p:cNvPr id="12" name="Text 9"/>
          <p:cNvSpPr/>
          <p:nvPr/>
        </p:nvSpPr>
        <p:spPr>
          <a:xfrm>
            <a:off x="548640" y="6528816"/>
            <a:ext cx="7315200" cy="256032"/>
          </a:xfrm>
          <a:prstGeom prst="rect">
            <a:avLst/>
          </a:prstGeom>
          <a:noFill/>
          <a:ln/>
        </p:spPr>
        <p:txBody>
          <a:bodyPr wrap="square" lIns="0" tIns="0" rIns="0" bIns="0" rtlCol="0" anchor="ctr"/>
          <a:lstStyle/>
          <a:p>
            <a:pPr indent="0" marL="0">
              <a:buNone/>
            </a:pPr>
            <a:r>
              <a:rPr lang="en-US" sz="850" dirty="0">
                <a:solidFill>
                  <a:srgbClr val="8B93A8"/>
                </a:solidFill>
                <a:latin typeface="Calibri" pitchFamily="34" charset="0"/>
                <a:ea typeface="Calibri" pitchFamily="34" charset="-122"/>
                <a:cs typeface="Calibri" pitchFamily="34" charset="-120"/>
              </a:rPr>
              <a:t>Queenstown Airbnb Market Intelligence · 2026</a:t>
            </a:r>
            <a:endParaRPr lang="en-US" sz="850" dirty="0"/>
          </a:p>
        </p:txBody>
      </p:sp>
      <p:sp>
        <p:nvSpPr>
          <p:cNvPr id="13" name="Text 10"/>
          <p:cNvSpPr/>
          <p:nvPr/>
        </p:nvSpPr>
        <p:spPr>
          <a:xfrm>
            <a:off x="11430000" y="6528816"/>
            <a:ext cx="365760" cy="256032"/>
          </a:xfrm>
          <a:prstGeom prst="rect">
            <a:avLst/>
          </a:prstGeom>
          <a:noFill/>
          <a:ln/>
        </p:spPr>
        <p:txBody>
          <a:bodyPr wrap="square" lIns="0" tIns="0" rIns="0" bIns="0" rtlCol="0" anchor="ctr"/>
          <a:lstStyle/>
          <a:p>
            <a:pPr algn="r" indent="0" marL="0">
              <a:buNone/>
            </a:pPr>
            <a:r>
              <a:rPr lang="en-US" sz="850" dirty="0">
                <a:solidFill>
                  <a:srgbClr val="8B93A8"/>
                </a:solidFill>
                <a:latin typeface="Calibri" pitchFamily="34" charset="0"/>
                <a:ea typeface="Calibri" pitchFamily="34" charset="-122"/>
                <a:cs typeface="Calibri" pitchFamily="34" charset="-120"/>
              </a:rPr>
              <a:t>10</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548640" y="365760"/>
            <a:ext cx="7315200" cy="320040"/>
          </a:xfrm>
          <a:prstGeom prst="rect">
            <a:avLst/>
          </a:prstGeom>
          <a:noFill/>
          <a:ln/>
        </p:spPr>
        <p:txBody>
          <a:bodyPr wrap="square" lIns="0" tIns="0" rIns="0" bIns="0" rtlCol="0" anchor="ctr"/>
          <a:lstStyle/>
          <a:p>
            <a:pPr indent="0" marL="0">
              <a:buNone/>
            </a:pPr>
            <a:r>
              <a:rPr lang="en-US" sz="1200" b="1" spc="200" kern="0" dirty="0">
                <a:solidFill>
                  <a:srgbClr val="C9A24B"/>
                </a:solidFill>
                <a:latin typeface="Calibri" pitchFamily="34" charset="0"/>
                <a:ea typeface="Calibri" pitchFamily="34" charset="-122"/>
                <a:cs typeface="Calibri" pitchFamily="34" charset="-120"/>
              </a:rPr>
              <a:t>04 / Supply-Side Characteristics</a:t>
            </a:r>
            <a:endParaRPr lang="en-US" sz="1200" dirty="0"/>
          </a:p>
        </p:txBody>
      </p:sp>
      <p:sp>
        <p:nvSpPr>
          <p:cNvPr id="3" name="Text 1"/>
          <p:cNvSpPr/>
          <p:nvPr/>
        </p:nvSpPr>
        <p:spPr>
          <a:xfrm>
            <a:off x="548640" y="713232"/>
            <a:ext cx="10789920" cy="822960"/>
          </a:xfrm>
          <a:prstGeom prst="rect">
            <a:avLst/>
          </a:prstGeom>
          <a:noFill/>
          <a:ln/>
        </p:spPr>
        <p:txBody>
          <a:bodyPr wrap="square" lIns="0" tIns="0" rIns="0" bIns="0"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Landlord Profile &amp; Operational Mindset</a:t>
            </a:r>
            <a:endParaRPr lang="en-US" sz="3000" dirty="0"/>
          </a:p>
        </p:txBody>
      </p:sp>
      <p:sp>
        <p:nvSpPr>
          <p:cNvPr id="4" name="Shape 2"/>
          <p:cNvSpPr/>
          <p:nvPr/>
        </p:nvSpPr>
        <p:spPr>
          <a:xfrm>
            <a:off x="731520" y="1737360"/>
            <a:ext cx="5212080" cy="1005840"/>
          </a:xfrm>
          <a:prstGeom prst="roundRect">
            <a:avLst>
              <a:gd name="adj" fmla="val 7273"/>
            </a:avLst>
          </a:prstGeom>
          <a:solidFill>
            <a:srgbClr val="0F1626"/>
          </a:solidFill>
          <a:ln w="12700">
            <a:solidFill>
              <a:srgbClr val="22304A"/>
            </a:solidFill>
            <a:prstDash val="solid"/>
          </a:ln>
        </p:spPr>
      </p:sp>
      <p:sp>
        <p:nvSpPr>
          <p:cNvPr id="5" name="Text 3"/>
          <p:cNvSpPr/>
          <p:nvPr/>
        </p:nvSpPr>
        <p:spPr>
          <a:xfrm>
            <a:off x="914400" y="1828800"/>
            <a:ext cx="2011680" cy="640080"/>
          </a:xfrm>
          <a:prstGeom prst="rect">
            <a:avLst/>
          </a:prstGeom>
          <a:noFill/>
          <a:ln/>
        </p:spPr>
        <p:txBody>
          <a:bodyPr wrap="square" lIns="0" tIns="0" rIns="0" bIns="0" rtlCol="0" anchor="ctr"/>
          <a:lstStyle/>
          <a:p>
            <a:pPr indent="0" marL="0">
              <a:buNone/>
            </a:pPr>
            <a:r>
              <a:rPr lang="en-US" sz="3200" b="1" dirty="0">
                <a:solidFill>
                  <a:srgbClr val="C9A24B"/>
                </a:solidFill>
                <a:latin typeface="Georgia" pitchFamily="34" charset="0"/>
                <a:ea typeface="Georgia" pitchFamily="34" charset="-122"/>
                <a:cs typeface="Georgia" pitchFamily="34" charset="-120"/>
              </a:rPr>
              <a:t>~60%</a:t>
            </a:r>
            <a:endParaRPr lang="en-US" sz="3200" dirty="0"/>
          </a:p>
        </p:txBody>
      </p:sp>
      <p:sp>
        <p:nvSpPr>
          <p:cNvPr id="6" name="Text 4"/>
          <p:cNvSpPr/>
          <p:nvPr/>
        </p:nvSpPr>
        <p:spPr>
          <a:xfrm>
            <a:off x="2834640" y="1847088"/>
            <a:ext cx="2971800" cy="822960"/>
          </a:xfrm>
          <a:prstGeom prst="rect">
            <a:avLst/>
          </a:prstGeom>
          <a:noFill/>
          <a:ln/>
        </p:spPr>
        <p:txBody>
          <a:bodyPr wrap="square" lIns="0" tIns="0" rIns="0" bIns="0" rtlCol="0" anchor="ctr"/>
          <a:lstStyle/>
          <a:p>
            <a:pPr indent="0" marL="0">
              <a:lnSpc>
                <a:spcPct val="115000"/>
              </a:lnSpc>
              <a:buNone/>
            </a:pPr>
            <a:r>
              <a:rPr lang="en-US" sz="1000" dirty="0">
                <a:solidFill>
                  <a:srgbClr val="E9E7DF"/>
                </a:solidFill>
                <a:latin typeface="Calibri" pitchFamily="34" charset="0"/>
                <a:ea typeface="Calibri" pitchFamily="34" charset="-122"/>
                <a:cs typeface="Calibri" pitchFamily="34" charset="-120"/>
              </a:rPr>
              <a:t>of listings available 270+ days/year — a market of serious operators, not occasional income. STR profits here are reportedly among the highest in NZ.</a:t>
            </a:r>
            <a:endParaRPr lang="en-US" sz="1000" dirty="0"/>
          </a:p>
        </p:txBody>
      </p:sp>
      <p:sp>
        <p:nvSpPr>
          <p:cNvPr id="7" name="Text 5"/>
          <p:cNvSpPr/>
          <p:nvPr/>
        </p:nvSpPr>
        <p:spPr>
          <a:xfrm>
            <a:off x="6217920" y="1737360"/>
            <a:ext cx="5212080" cy="1005840"/>
          </a:xfrm>
          <a:prstGeom prst="rect">
            <a:avLst/>
          </a:prstGeom>
          <a:noFill/>
          <a:ln/>
        </p:spPr>
        <p:txBody>
          <a:bodyPr wrap="square" lIns="0" tIns="0" rIns="0" bIns="0" rtlCol="0" anchor="ctr"/>
          <a:lstStyle/>
          <a:p>
            <a:pPr indent="0" marL="0">
              <a:lnSpc>
                <a:spcPct val="120000"/>
              </a:lnSpc>
              <a:buNone/>
            </a:pPr>
            <a:r>
              <a:rPr lang="en-US" sz="1150" dirty="0">
                <a:solidFill>
                  <a:srgbClr val="E9E7DF"/>
                </a:solidFill>
                <a:latin typeface="Calibri" pitchFamily="34" charset="0"/>
                <a:ea typeface="Calibri" pitchFamily="34" charset="-122"/>
                <a:cs typeface="Calibri" pitchFamily="34" charset="-120"/>
              </a:rPr>
              <a:t>The market is shifting from "set and forget" listings toward active, professionalised revenue optimisation — dynamic pricing, multi-segment calendar management, and compliance tracking.</a:t>
            </a:r>
            <a:endParaRPr lang="en-US" sz="1150" dirty="0"/>
          </a:p>
        </p:txBody>
      </p:sp>
      <p:sp>
        <p:nvSpPr>
          <p:cNvPr id="8" name="Shape 6"/>
          <p:cNvSpPr/>
          <p:nvPr/>
        </p:nvSpPr>
        <p:spPr>
          <a:xfrm>
            <a:off x="731520" y="2971800"/>
            <a:ext cx="5212080" cy="310896"/>
          </a:xfrm>
          <a:prstGeom prst="roundRect">
            <a:avLst>
              <a:gd name="adj" fmla="val 14706"/>
            </a:avLst>
          </a:prstGeom>
          <a:solidFill>
            <a:srgbClr val="1C2A45"/>
          </a:solidFill>
          <a:ln/>
        </p:spPr>
      </p:sp>
      <p:sp>
        <p:nvSpPr>
          <p:cNvPr id="9" name="Text 7"/>
          <p:cNvSpPr/>
          <p:nvPr/>
        </p:nvSpPr>
        <p:spPr>
          <a:xfrm>
            <a:off x="841248" y="2971800"/>
            <a:ext cx="4992624" cy="310896"/>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SERVICE NEEDS</a:t>
            </a:r>
            <a:endParaRPr lang="en-US" sz="1050" dirty="0"/>
          </a:p>
        </p:txBody>
      </p:sp>
      <p:sp>
        <p:nvSpPr>
          <p:cNvPr id="10" name="Text 8"/>
          <p:cNvSpPr/>
          <p:nvPr/>
        </p:nvSpPr>
        <p:spPr>
          <a:xfrm>
            <a:off x="731520" y="3319272"/>
            <a:ext cx="5212080" cy="1737360"/>
          </a:xfrm>
          <a:prstGeom prst="rect">
            <a:avLst/>
          </a:prstGeom>
          <a:noFill/>
          <a:ln/>
        </p:spPr>
        <p:txBody>
          <a:bodyPr wrap="square" lIns="0" tIns="0" rIns="0" bIns="0" rtlCol="0" anchor="ctr"/>
          <a:lstStyle/>
          <a:p>
            <a:pPr marL="342900" indent="-342900">
              <a:spcAft>
                <a:spcPts val="600"/>
              </a:spcAft>
              <a:buSzPct val="100000"/>
              <a:buChar char="•"/>
            </a:pPr>
            <a:r>
              <a:rPr lang="en-US" sz="1100" dirty="0">
                <a:solidFill>
                  <a:srgbClr val="E9E7DF"/>
                </a:solidFill>
                <a:latin typeface="Calibri" pitchFamily="34" charset="0"/>
                <a:ea typeface="Calibri" pitchFamily="34" charset="-122"/>
                <a:cs typeface="Calibri" pitchFamily="34" charset="-120"/>
              </a:rPr>
              <a:t>Professional cleaning &amp; turnover management</a:t>
            </a:r>
            <a:endParaRPr lang="en-US" sz="1100" dirty="0"/>
          </a:p>
          <a:p>
            <a:pPr marL="342900" indent="-342900">
              <a:spcAft>
                <a:spcPts val="600"/>
              </a:spcAft>
              <a:buSzPct val="100000"/>
              <a:buChar char="•"/>
            </a:pPr>
            <a:r>
              <a:rPr lang="en-US" sz="1100" dirty="0">
                <a:solidFill>
                  <a:srgbClr val="E9E7DF"/>
                </a:solidFill>
                <a:latin typeface="Calibri" pitchFamily="34" charset="0"/>
                <a:ea typeface="Calibri" pitchFamily="34" charset="-122"/>
                <a:cs typeface="Calibri" pitchFamily="34" charset="-120"/>
              </a:rPr>
              <a:t>Linen and towel services</a:t>
            </a:r>
            <a:endParaRPr lang="en-US" sz="1100" dirty="0"/>
          </a:p>
          <a:p>
            <a:pPr marL="342900" indent="-342900">
              <a:spcAft>
                <a:spcPts val="600"/>
              </a:spcAft>
              <a:buSzPct val="100000"/>
              <a:buChar char="•"/>
            </a:pPr>
            <a:r>
              <a:rPr lang="en-US" sz="1100" dirty="0">
                <a:solidFill>
                  <a:srgbClr val="E9E7DF"/>
                </a:solidFill>
                <a:latin typeface="Calibri" pitchFamily="34" charset="0"/>
                <a:ea typeface="Calibri" pitchFamily="34" charset="-122"/>
                <a:cs typeface="Calibri" pitchFamily="34" charset="-120"/>
              </a:rPr>
              <a:t>Maintenance and repairs</a:t>
            </a:r>
            <a:endParaRPr lang="en-US" sz="1100" dirty="0"/>
          </a:p>
          <a:p>
            <a:pPr marL="342900" indent="-342900">
              <a:spcAft>
                <a:spcPts val="600"/>
              </a:spcAft>
              <a:buSzPct val="100000"/>
              <a:buChar char="•"/>
            </a:pPr>
            <a:r>
              <a:rPr lang="en-US" sz="1100" dirty="0">
                <a:solidFill>
                  <a:srgbClr val="E9E7DF"/>
                </a:solidFill>
                <a:latin typeface="Calibri" pitchFamily="34" charset="0"/>
                <a:ea typeface="Calibri" pitchFamily="34" charset="-122"/>
                <a:cs typeface="Calibri" pitchFamily="34" charset="-120"/>
              </a:rPr>
              <a:t>Concierge &amp; guest communications</a:t>
            </a:r>
            <a:endParaRPr lang="en-US" sz="1100" dirty="0"/>
          </a:p>
          <a:p>
            <a:pPr marL="342900" indent="-342900">
              <a:spcAft>
                <a:spcPts val="600"/>
              </a:spcAft>
              <a:buSzPct val="100000"/>
              <a:buChar char="•"/>
            </a:pPr>
            <a:r>
              <a:rPr lang="en-US" sz="1100" dirty="0">
                <a:solidFill>
                  <a:srgbClr val="E9E7DF"/>
                </a:solidFill>
                <a:latin typeface="Calibri" pitchFamily="34" charset="0"/>
                <a:ea typeface="Calibri" pitchFamily="34" charset="-122"/>
                <a:cs typeface="Calibri" pitchFamily="34" charset="-120"/>
              </a:rPr>
              <a:t>Supply and consumables management</a:t>
            </a:r>
            <a:endParaRPr lang="en-US" sz="1100" dirty="0"/>
          </a:p>
        </p:txBody>
      </p:sp>
      <p:sp>
        <p:nvSpPr>
          <p:cNvPr id="11" name="Shape 9"/>
          <p:cNvSpPr/>
          <p:nvPr/>
        </p:nvSpPr>
        <p:spPr>
          <a:xfrm>
            <a:off x="6217920" y="2971800"/>
            <a:ext cx="5212080" cy="310896"/>
          </a:xfrm>
          <a:prstGeom prst="roundRect">
            <a:avLst>
              <a:gd name="adj" fmla="val 14706"/>
            </a:avLst>
          </a:prstGeom>
          <a:solidFill>
            <a:srgbClr val="1C2A45"/>
          </a:solidFill>
          <a:ln/>
        </p:spPr>
      </p:sp>
      <p:sp>
        <p:nvSpPr>
          <p:cNvPr id="12" name="Text 10"/>
          <p:cNvSpPr/>
          <p:nvPr/>
        </p:nvSpPr>
        <p:spPr>
          <a:xfrm>
            <a:off x="6327648" y="2971800"/>
            <a:ext cx="4992624" cy="310896"/>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BUSINESS PRIORITIES</a:t>
            </a:r>
            <a:endParaRPr lang="en-US" sz="1050" dirty="0"/>
          </a:p>
        </p:txBody>
      </p:sp>
      <p:sp>
        <p:nvSpPr>
          <p:cNvPr id="13" name="Text 11"/>
          <p:cNvSpPr/>
          <p:nvPr/>
        </p:nvSpPr>
        <p:spPr>
          <a:xfrm>
            <a:off x="6217920" y="3319272"/>
            <a:ext cx="5212080" cy="1737360"/>
          </a:xfrm>
          <a:prstGeom prst="rect">
            <a:avLst/>
          </a:prstGeom>
          <a:noFill/>
          <a:ln/>
        </p:spPr>
        <p:txBody>
          <a:bodyPr wrap="square" lIns="0" tIns="0" rIns="0" bIns="0" rtlCol="0" anchor="ctr"/>
          <a:lstStyle/>
          <a:p>
            <a:pPr marL="342900" indent="-342900">
              <a:spcAft>
                <a:spcPts val="600"/>
              </a:spcAft>
              <a:buSzPct val="100000"/>
              <a:buChar char="•"/>
            </a:pPr>
            <a:r>
              <a:rPr lang="en-US" sz="1100" dirty="0">
                <a:solidFill>
                  <a:srgbClr val="E9E7DF"/>
                </a:solidFill>
                <a:latin typeface="Calibri" pitchFamily="34" charset="0"/>
                <a:ea typeface="Calibri" pitchFamily="34" charset="-122"/>
                <a:cs typeface="Calibri" pitchFamily="34" charset="-120"/>
              </a:rPr>
              <a:t>Maximise occupancy</a:t>
            </a:r>
            <a:endParaRPr lang="en-US" sz="1100" dirty="0"/>
          </a:p>
          <a:p>
            <a:pPr marL="342900" indent="-342900">
              <a:spcAft>
                <a:spcPts val="600"/>
              </a:spcAft>
              <a:buSzPct val="100000"/>
              <a:buChar char="•"/>
            </a:pPr>
            <a:r>
              <a:rPr lang="en-US" sz="1100" dirty="0">
                <a:solidFill>
                  <a:srgbClr val="E9E7DF"/>
                </a:solidFill>
                <a:latin typeface="Calibri" pitchFamily="34" charset="0"/>
                <a:ea typeface="Calibri" pitchFamily="34" charset="-122"/>
                <a:cs typeface="Calibri" pitchFamily="34" charset="-120"/>
              </a:rPr>
              <a:t>Optimise revenue per available night</a:t>
            </a:r>
            <a:endParaRPr lang="en-US" sz="1100" dirty="0"/>
          </a:p>
          <a:p>
            <a:pPr marL="342900" indent="-342900">
              <a:spcAft>
                <a:spcPts val="600"/>
              </a:spcAft>
              <a:buSzPct val="100000"/>
              <a:buChar char="•"/>
            </a:pPr>
            <a:r>
              <a:rPr lang="en-US" sz="1100" dirty="0">
                <a:solidFill>
                  <a:srgbClr val="E9E7DF"/>
                </a:solidFill>
                <a:latin typeface="Calibri" pitchFamily="34" charset="0"/>
                <a:ea typeface="Calibri" pitchFamily="34" charset="-122"/>
                <a:cs typeface="Calibri" pitchFamily="34" charset="-120"/>
              </a:rPr>
              <a:t>Streamline day-to-day operations</a:t>
            </a:r>
            <a:endParaRPr lang="en-US" sz="1100" dirty="0"/>
          </a:p>
          <a:p>
            <a:pPr marL="342900" indent="-342900">
              <a:spcAft>
                <a:spcPts val="600"/>
              </a:spcAft>
              <a:buSzPct val="100000"/>
              <a:buChar char="•"/>
            </a:pPr>
            <a:r>
              <a:rPr lang="en-US" sz="1100" dirty="0">
                <a:solidFill>
                  <a:srgbClr val="E9E7DF"/>
                </a:solidFill>
                <a:latin typeface="Calibri" pitchFamily="34" charset="0"/>
                <a:ea typeface="Calibri" pitchFamily="34" charset="-122"/>
                <a:cs typeface="Calibri" pitchFamily="34" charset="-120"/>
              </a:rPr>
              <a:t>Enhance guest experience</a:t>
            </a:r>
            <a:endParaRPr lang="en-US" sz="1100" dirty="0"/>
          </a:p>
          <a:p>
            <a:pPr marL="342900" indent="-342900">
              <a:spcAft>
                <a:spcPts val="600"/>
              </a:spcAft>
              <a:buSzPct val="100000"/>
              <a:buChar char="•"/>
            </a:pPr>
            <a:r>
              <a:rPr lang="en-US" sz="1100" dirty="0">
                <a:solidFill>
                  <a:srgbClr val="E9E7DF"/>
                </a:solidFill>
                <a:latin typeface="Calibri" pitchFamily="34" charset="0"/>
                <a:ea typeface="Calibri" pitchFamily="34" charset="-122"/>
                <a:cs typeface="Calibri" pitchFamily="34" charset="-120"/>
              </a:rPr>
              <a:t>Navigate increasing regulatory scrutiny</a:t>
            </a:r>
            <a:endParaRPr lang="en-US" sz="1100" dirty="0"/>
          </a:p>
        </p:txBody>
      </p:sp>
      <p:sp>
        <p:nvSpPr>
          <p:cNvPr id="14" name="Shape 12"/>
          <p:cNvSpPr/>
          <p:nvPr/>
        </p:nvSpPr>
        <p:spPr>
          <a:xfrm>
            <a:off x="731520" y="5257800"/>
            <a:ext cx="10698480" cy="310896"/>
          </a:xfrm>
          <a:prstGeom prst="roundRect">
            <a:avLst>
              <a:gd name="adj" fmla="val 14706"/>
            </a:avLst>
          </a:prstGeom>
          <a:solidFill>
            <a:srgbClr val="1C2A45"/>
          </a:solidFill>
          <a:ln/>
        </p:spPr>
      </p:sp>
      <p:sp>
        <p:nvSpPr>
          <p:cNvPr id="15" name="Text 13"/>
          <p:cNvSpPr/>
          <p:nvPr/>
        </p:nvSpPr>
        <p:spPr>
          <a:xfrm>
            <a:off x="841248" y="5257800"/>
            <a:ext cx="10479024" cy="310896"/>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MARKET OPPORTUNITY</a:t>
            </a:r>
            <a:endParaRPr lang="en-US" sz="1050" dirty="0"/>
          </a:p>
        </p:txBody>
      </p:sp>
      <p:sp>
        <p:nvSpPr>
          <p:cNvPr id="16" name="Text 14"/>
          <p:cNvSpPr/>
          <p:nvPr/>
        </p:nvSpPr>
        <p:spPr>
          <a:xfrm>
            <a:off x="731520" y="5605272"/>
            <a:ext cx="10698480" cy="640080"/>
          </a:xfrm>
          <a:prstGeom prst="rect">
            <a:avLst/>
          </a:prstGeom>
          <a:noFill/>
          <a:ln/>
        </p:spPr>
        <p:txBody>
          <a:bodyPr wrap="square" lIns="0" tIns="0" rIns="0" bIns="0" rtlCol="0" anchor="ctr"/>
          <a:lstStyle/>
          <a:p>
            <a:pPr indent="0" marL="0">
              <a:lnSpc>
                <a:spcPct val="120000"/>
              </a:lnSpc>
              <a:buNone/>
            </a:pPr>
            <a:r>
              <a:rPr lang="en-US" sz="1150" dirty="0">
                <a:solidFill>
                  <a:srgbClr val="E9E7DF"/>
                </a:solidFill>
                <a:latin typeface="Calibri" pitchFamily="34" charset="0"/>
                <a:ea typeface="Calibri" pitchFamily="34" charset="-122"/>
                <a:cs typeface="Calibri" pitchFamily="34" charset="-120"/>
              </a:rPr>
              <a:t>High-value, near-full-time inventory combined with low registered compliance creates a clear opening for intermediary management services that professionalise operations while keeping landlords compliant.</a:t>
            </a:r>
            <a:endParaRPr lang="en-US" sz="1150" dirty="0"/>
          </a:p>
        </p:txBody>
      </p:sp>
      <p:sp>
        <p:nvSpPr>
          <p:cNvPr id="17" name="Text 15"/>
          <p:cNvSpPr/>
          <p:nvPr/>
        </p:nvSpPr>
        <p:spPr>
          <a:xfrm>
            <a:off x="548640" y="6528816"/>
            <a:ext cx="7315200" cy="256032"/>
          </a:xfrm>
          <a:prstGeom prst="rect">
            <a:avLst/>
          </a:prstGeom>
          <a:noFill/>
          <a:ln/>
        </p:spPr>
        <p:txBody>
          <a:bodyPr wrap="square" lIns="0" tIns="0" rIns="0" bIns="0" rtlCol="0" anchor="ctr"/>
          <a:lstStyle/>
          <a:p>
            <a:pPr indent="0" marL="0">
              <a:buNone/>
            </a:pPr>
            <a:r>
              <a:rPr lang="en-US" sz="850" dirty="0">
                <a:solidFill>
                  <a:srgbClr val="8B93A8"/>
                </a:solidFill>
                <a:latin typeface="Calibri" pitchFamily="34" charset="0"/>
                <a:ea typeface="Calibri" pitchFamily="34" charset="-122"/>
                <a:cs typeface="Calibri" pitchFamily="34" charset="-120"/>
              </a:rPr>
              <a:t>Queenstown Airbnb Market Intelligence · 2026</a:t>
            </a:r>
            <a:endParaRPr lang="en-US" sz="850" dirty="0"/>
          </a:p>
        </p:txBody>
      </p:sp>
      <p:sp>
        <p:nvSpPr>
          <p:cNvPr id="18" name="Text 16"/>
          <p:cNvSpPr/>
          <p:nvPr/>
        </p:nvSpPr>
        <p:spPr>
          <a:xfrm>
            <a:off x="11430000" y="6528816"/>
            <a:ext cx="365760" cy="256032"/>
          </a:xfrm>
          <a:prstGeom prst="rect">
            <a:avLst/>
          </a:prstGeom>
          <a:noFill/>
          <a:ln/>
        </p:spPr>
        <p:txBody>
          <a:bodyPr wrap="square" lIns="0" tIns="0" rIns="0" bIns="0" rtlCol="0" anchor="ctr"/>
          <a:lstStyle/>
          <a:p>
            <a:pPr algn="r" indent="0" marL="0">
              <a:buNone/>
            </a:pPr>
            <a:r>
              <a:rPr lang="en-US" sz="850" dirty="0">
                <a:solidFill>
                  <a:srgbClr val="8B93A8"/>
                </a:solidFill>
                <a:latin typeface="Calibri" pitchFamily="34" charset="0"/>
                <a:ea typeface="Calibri" pitchFamily="34" charset="-122"/>
                <a:cs typeface="Calibri" pitchFamily="34" charset="-120"/>
              </a:rPr>
              <a:t>11</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548640" y="365760"/>
            <a:ext cx="7315200" cy="320040"/>
          </a:xfrm>
          <a:prstGeom prst="rect">
            <a:avLst/>
          </a:prstGeom>
          <a:noFill/>
          <a:ln/>
        </p:spPr>
        <p:txBody>
          <a:bodyPr wrap="square" lIns="0" tIns="0" rIns="0" bIns="0" rtlCol="0" anchor="ctr"/>
          <a:lstStyle/>
          <a:p>
            <a:pPr indent="0" marL="0">
              <a:buNone/>
            </a:pPr>
            <a:r>
              <a:rPr lang="en-US" sz="1200" b="1" spc="200" kern="0" dirty="0">
                <a:solidFill>
                  <a:srgbClr val="C9A24B"/>
                </a:solidFill>
                <a:latin typeface="Calibri" pitchFamily="34" charset="0"/>
                <a:ea typeface="Calibri" pitchFamily="34" charset="-122"/>
                <a:cs typeface="Calibri" pitchFamily="34" charset="-120"/>
              </a:rPr>
              <a:t>05 / Social Media Insights</a:t>
            </a:r>
            <a:endParaRPr lang="en-US" sz="1200" dirty="0"/>
          </a:p>
        </p:txBody>
      </p:sp>
      <p:sp>
        <p:nvSpPr>
          <p:cNvPr id="3" name="Text 1"/>
          <p:cNvSpPr/>
          <p:nvPr/>
        </p:nvSpPr>
        <p:spPr>
          <a:xfrm>
            <a:off x="548640" y="713232"/>
            <a:ext cx="10789920" cy="822960"/>
          </a:xfrm>
          <a:prstGeom prst="rect">
            <a:avLst/>
          </a:prstGeom>
          <a:noFill/>
          <a:ln/>
        </p:spPr>
        <p:txBody>
          <a:bodyPr wrap="square" lIns="0" tIns="0" rIns="0" bIns="0"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Public Sentiment &amp; Regulatory Discourse</a:t>
            </a:r>
            <a:endParaRPr lang="en-US" sz="3000" dirty="0"/>
          </a:p>
        </p:txBody>
      </p:sp>
      <p:sp>
        <p:nvSpPr>
          <p:cNvPr id="4" name="Shape 2"/>
          <p:cNvSpPr/>
          <p:nvPr/>
        </p:nvSpPr>
        <p:spPr>
          <a:xfrm>
            <a:off x="731520" y="1737360"/>
            <a:ext cx="5212080" cy="2331720"/>
          </a:xfrm>
          <a:prstGeom prst="roundRect">
            <a:avLst>
              <a:gd name="adj" fmla="val 3137"/>
            </a:avLst>
          </a:prstGeom>
          <a:solidFill>
            <a:srgbClr val="0F1626"/>
          </a:solidFill>
          <a:ln w="12700">
            <a:solidFill>
              <a:srgbClr val="22304A"/>
            </a:solidFill>
            <a:prstDash val="solid"/>
          </a:ln>
        </p:spPr>
      </p:sp>
      <p:sp>
        <p:nvSpPr>
          <p:cNvPr id="5" name="Text 3"/>
          <p:cNvSpPr/>
          <p:nvPr/>
        </p:nvSpPr>
        <p:spPr>
          <a:xfrm>
            <a:off x="914400" y="1874520"/>
            <a:ext cx="4846320" cy="256032"/>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HOST &amp; FORUM SENTIMENT</a:t>
            </a:r>
            <a:endParaRPr lang="en-US" sz="1050" dirty="0"/>
          </a:p>
        </p:txBody>
      </p:sp>
      <p:sp>
        <p:nvSpPr>
          <p:cNvPr id="6" name="Text 4"/>
          <p:cNvSpPr/>
          <p:nvPr/>
        </p:nvSpPr>
        <p:spPr>
          <a:xfrm>
            <a:off x="914400" y="2194560"/>
            <a:ext cx="4846320" cy="1737360"/>
          </a:xfrm>
          <a:prstGeom prst="rect">
            <a:avLst/>
          </a:prstGeom>
          <a:noFill/>
          <a:ln/>
        </p:spPr>
        <p:txBody>
          <a:bodyPr wrap="square" lIns="0" tIns="0" rIns="0" bIns="0" rtlCol="0" anchor="ctr"/>
          <a:lstStyle/>
          <a:p>
            <a:pPr indent="0" marL="0">
              <a:lnSpc>
                <a:spcPct val="125000"/>
              </a:lnSpc>
              <a:buNone/>
            </a:pPr>
            <a:r>
              <a:rPr lang="en-US" sz="1100" dirty="0">
                <a:solidFill>
                  <a:srgbClr val="E9E7DF"/>
                </a:solidFill>
                <a:latin typeface="Calibri" pitchFamily="34" charset="0"/>
                <a:ea typeface="Calibri" pitchFamily="34" charset="-122"/>
                <a:cs typeface="Calibri" pitchFamily="34" charset="-120"/>
              </a:rPr>
              <a:t>Discussion volume is lower than hotspot markets like Auckland or Wellington, but sentiment is split: some hosts say STRs have "gutted" the long-term rental market; others argue blanket bans aren't the answer and call for dedicated STR complexes instead. A recurring complaint: council enforcement is "talked tough" but "rarely followed through."</a:t>
            </a:r>
            <a:endParaRPr lang="en-US" sz="1100" dirty="0"/>
          </a:p>
        </p:txBody>
      </p:sp>
      <p:sp>
        <p:nvSpPr>
          <p:cNvPr id="7" name="Shape 5"/>
          <p:cNvSpPr/>
          <p:nvPr/>
        </p:nvSpPr>
        <p:spPr>
          <a:xfrm>
            <a:off x="6217920" y="1737360"/>
            <a:ext cx="5212080" cy="2331720"/>
          </a:xfrm>
          <a:prstGeom prst="roundRect">
            <a:avLst>
              <a:gd name="adj" fmla="val 3137"/>
            </a:avLst>
          </a:prstGeom>
          <a:solidFill>
            <a:srgbClr val="0F1626"/>
          </a:solidFill>
          <a:ln w="12700">
            <a:solidFill>
              <a:srgbClr val="22304A"/>
            </a:solidFill>
            <a:prstDash val="solid"/>
          </a:ln>
        </p:spPr>
      </p:sp>
      <p:sp>
        <p:nvSpPr>
          <p:cNvPr id="8" name="Text 6"/>
          <p:cNvSpPr/>
          <p:nvPr/>
        </p:nvSpPr>
        <p:spPr>
          <a:xfrm>
            <a:off x="6400800" y="1874520"/>
            <a:ext cx="4846320" cy="256032"/>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COUNCIL &amp; PROFESSIONAL DISCOURSE</a:t>
            </a:r>
            <a:endParaRPr lang="en-US" sz="1050" dirty="0"/>
          </a:p>
        </p:txBody>
      </p:sp>
      <p:sp>
        <p:nvSpPr>
          <p:cNvPr id="9" name="Text 7"/>
          <p:cNvSpPr/>
          <p:nvPr/>
        </p:nvSpPr>
        <p:spPr>
          <a:xfrm>
            <a:off x="6400800" y="2194560"/>
            <a:ext cx="4846320" cy="1737360"/>
          </a:xfrm>
          <a:prstGeom prst="rect">
            <a:avLst/>
          </a:prstGeom>
          <a:noFill/>
          <a:ln/>
        </p:spPr>
        <p:txBody>
          <a:bodyPr wrap="square" lIns="0" tIns="0" rIns="0" bIns="0" rtlCol="0" anchor="ctr"/>
          <a:lstStyle/>
          <a:p>
            <a:pPr indent="0" marL="0">
              <a:lnSpc>
                <a:spcPct val="125000"/>
              </a:lnSpc>
              <a:buNone/>
            </a:pPr>
            <a:r>
              <a:rPr lang="en-US" sz="1100" dirty="0">
                <a:solidFill>
                  <a:srgbClr val="E9E7DF"/>
                </a:solidFill>
                <a:latin typeface="Calibri" pitchFamily="34" charset="0"/>
                <a:ea typeface="Calibri" pitchFamily="34" charset="-122"/>
                <a:cs typeface="Calibri" pitchFamily="34" charset="-120"/>
              </a:rPr>
              <a:t>The 2026 quality-of-life survey shows housing insecurity roughly doubling year-on-year, with ~1 in 10 residents reporting couch-surfing, van living, or rough sleeping. Mayor Glyn Lewers has called for stronger central government regulation, alongside growing talk of Airbnb-specific taxes and empty-home levies.</a:t>
            </a:r>
            <a:endParaRPr lang="en-US" sz="1100" dirty="0"/>
          </a:p>
        </p:txBody>
      </p:sp>
      <p:sp>
        <p:nvSpPr>
          <p:cNvPr id="10" name="Shape 8"/>
          <p:cNvSpPr/>
          <p:nvPr/>
        </p:nvSpPr>
        <p:spPr>
          <a:xfrm>
            <a:off x="731520" y="4251960"/>
            <a:ext cx="10698480" cy="1051560"/>
          </a:xfrm>
          <a:prstGeom prst="roundRect">
            <a:avLst>
              <a:gd name="adj" fmla="val 6957"/>
            </a:avLst>
          </a:prstGeom>
          <a:solidFill>
            <a:srgbClr val="1C2A45"/>
          </a:solidFill>
          <a:ln w="12700">
            <a:solidFill>
              <a:srgbClr val="22304A"/>
            </a:solidFill>
            <a:prstDash val="solid"/>
          </a:ln>
        </p:spPr>
      </p:sp>
      <p:sp>
        <p:nvSpPr>
          <p:cNvPr id="11" name="Text 9"/>
          <p:cNvSpPr/>
          <p:nvPr/>
        </p:nvSpPr>
        <p:spPr>
          <a:xfrm>
            <a:off x="960120" y="4370832"/>
            <a:ext cx="3657600" cy="256032"/>
          </a:xfrm>
          <a:prstGeom prst="rect">
            <a:avLst/>
          </a:prstGeom>
          <a:noFill/>
          <a:ln/>
        </p:spPr>
        <p:txBody>
          <a:bodyPr wrap="square" lIns="0" tIns="0" rIns="0" bIns="0" rtlCol="0" anchor="ctr"/>
          <a:lstStyle/>
          <a:p>
            <a:pPr indent="0" marL="0">
              <a:buNone/>
            </a:pPr>
            <a:r>
              <a:rPr lang="en-US" sz="1050" b="1" spc="100" kern="0" dirty="0">
                <a:solidFill>
                  <a:srgbClr val="C9A24B"/>
                </a:solidFill>
                <a:latin typeface="Calibri" pitchFamily="34" charset="0"/>
                <a:ea typeface="Calibri" pitchFamily="34" charset="-122"/>
                <a:cs typeface="Calibri" pitchFamily="34" charset="-120"/>
              </a:rPr>
              <a:t>THE COMPLIANCE GAP</a:t>
            </a:r>
            <a:endParaRPr lang="en-US" sz="1050" dirty="0"/>
          </a:p>
        </p:txBody>
      </p:sp>
      <p:sp>
        <p:nvSpPr>
          <p:cNvPr id="12" name="Text 10"/>
          <p:cNvSpPr/>
          <p:nvPr/>
        </p:nvSpPr>
        <p:spPr>
          <a:xfrm>
            <a:off x="960120" y="4617720"/>
            <a:ext cx="10241280" cy="640080"/>
          </a:xfrm>
          <a:prstGeom prst="rect">
            <a:avLst/>
          </a:prstGeom>
          <a:noFill/>
          <a:ln/>
        </p:spPr>
        <p:txBody>
          <a:bodyPr wrap="square" lIns="0" tIns="0" rIns="0" bIns="0" rtlCol="0" anchor="ctr"/>
          <a:lstStyle/>
          <a:p>
            <a:pPr indent="0" marL="0">
              <a:lnSpc>
                <a:spcPct val="120000"/>
              </a:lnSpc>
              <a:buNone/>
            </a:pPr>
            <a:r>
              <a:rPr lang="en-US" sz="1100" dirty="0">
                <a:solidFill>
                  <a:srgbClr val="FFFFFF"/>
                </a:solidFill>
                <a:latin typeface="Calibri" pitchFamily="34" charset="0"/>
                <a:ea typeface="Calibri" pitchFamily="34" charset="-122"/>
                <a:cs typeface="Calibri" pitchFamily="34" charset="-120"/>
              </a:rPr>
              <a:t>AirROI's dataset finds 0% of analysed Queenstown listings show active licensing — despite council rules formally requiring registration and, in many zones, resource consent beyond 90 nights/year. This gap corroborates host complaints about lax enforcement.</a:t>
            </a:r>
            <a:endParaRPr lang="en-US" sz="1100" dirty="0"/>
          </a:p>
        </p:txBody>
      </p:sp>
      <p:sp>
        <p:nvSpPr>
          <p:cNvPr id="13" name="Shape 11"/>
          <p:cNvSpPr/>
          <p:nvPr/>
        </p:nvSpPr>
        <p:spPr>
          <a:xfrm>
            <a:off x="731520" y="5486400"/>
            <a:ext cx="10698480" cy="310896"/>
          </a:xfrm>
          <a:prstGeom prst="roundRect">
            <a:avLst>
              <a:gd name="adj" fmla="val 14706"/>
            </a:avLst>
          </a:prstGeom>
          <a:solidFill>
            <a:srgbClr val="1C2A45"/>
          </a:solidFill>
          <a:ln/>
        </p:spPr>
      </p:sp>
      <p:sp>
        <p:nvSpPr>
          <p:cNvPr id="14" name="Text 12"/>
          <p:cNvSpPr/>
          <p:nvPr/>
        </p:nvSpPr>
        <p:spPr>
          <a:xfrm>
            <a:off x="841248" y="5486400"/>
            <a:ext cx="10479024" cy="310896"/>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STRATEGIC POSITIONING</a:t>
            </a:r>
            <a:endParaRPr lang="en-US" sz="1050" dirty="0"/>
          </a:p>
        </p:txBody>
      </p:sp>
      <p:sp>
        <p:nvSpPr>
          <p:cNvPr id="15" name="Text 13"/>
          <p:cNvSpPr/>
          <p:nvPr/>
        </p:nvSpPr>
        <p:spPr>
          <a:xfrm>
            <a:off x="731520" y="5833872"/>
            <a:ext cx="10698480" cy="685800"/>
          </a:xfrm>
          <a:prstGeom prst="rect">
            <a:avLst/>
          </a:prstGeom>
          <a:noFill/>
          <a:ln/>
        </p:spPr>
        <p:txBody>
          <a:bodyPr wrap="square" lIns="0" tIns="0" rIns="0" bIns="0" rtlCol="0" anchor="ctr"/>
          <a:lstStyle/>
          <a:p>
            <a:pPr indent="0" marL="0">
              <a:lnSpc>
                <a:spcPct val="120000"/>
              </a:lnSpc>
              <a:buNone/>
            </a:pPr>
            <a:r>
              <a:rPr lang="en-US" sz="1100" dirty="0">
                <a:solidFill>
                  <a:srgbClr val="E9E7DF"/>
                </a:solidFill>
                <a:latin typeface="Calibri" pitchFamily="34" charset="0"/>
                <a:ea typeface="Calibri" pitchFamily="34" charset="-122"/>
                <a:cs typeface="Calibri" pitchFamily="34" charset="-120"/>
              </a:rPr>
              <a:t>Frame services around efficiency, workforce housing, and community economic development — not around encouraging further residential-to-STR conversion. A service that visibly helps hosts register and comply is better positioned than one that helps them evade oversight.</a:t>
            </a:r>
            <a:endParaRPr lang="en-US" sz="1100" dirty="0"/>
          </a:p>
        </p:txBody>
      </p:sp>
      <p:sp>
        <p:nvSpPr>
          <p:cNvPr id="16" name="Text 14"/>
          <p:cNvSpPr/>
          <p:nvPr/>
        </p:nvSpPr>
        <p:spPr>
          <a:xfrm>
            <a:off x="548640" y="6528816"/>
            <a:ext cx="7315200" cy="256032"/>
          </a:xfrm>
          <a:prstGeom prst="rect">
            <a:avLst/>
          </a:prstGeom>
          <a:noFill/>
          <a:ln/>
        </p:spPr>
        <p:txBody>
          <a:bodyPr wrap="square" lIns="0" tIns="0" rIns="0" bIns="0" rtlCol="0" anchor="ctr"/>
          <a:lstStyle/>
          <a:p>
            <a:pPr indent="0" marL="0">
              <a:buNone/>
            </a:pPr>
            <a:r>
              <a:rPr lang="en-US" sz="850" dirty="0">
                <a:solidFill>
                  <a:srgbClr val="8B93A8"/>
                </a:solidFill>
                <a:latin typeface="Calibri" pitchFamily="34" charset="0"/>
                <a:ea typeface="Calibri" pitchFamily="34" charset="-122"/>
                <a:cs typeface="Calibri" pitchFamily="34" charset="-120"/>
              </a:rPr>
              <a:t>Queenstown Airbnb Market Intelligence · 2026</a:t>
            </a:r>
            <a:endParaRPr lang="en-US" sz="850" dirty="0"/>
          </a:p>
        </p:txBody>
      </p:sp>
      <p:sp>
        <p:nvSpPr>
          <p:cNvPr id="17" name="Text 15"/>
          <p:cNvSpPr/>
          <p:nvPr/>
        </p:nvSpPr>
        <p:spPr>
          <a:xfrm>
            <a:off x="11430000" y="6528816"/>
            <a:ext cx="365760" cy="256032"/>
          </a:xfrm>
          <a:prstGeom prst="rect">
            <a:avLst/>
          </a:prstGeom>
          <a:noFill/>
          <a:ln/>
        </p:spPr>
        <p:txBody>
          <a:bodyPr wrap="square" lIns="0" tIns="0" rIns="0" bIns="0" rtlCol="0" anchor="ctr"/>
          <a:lstStyle/>
          <a:p>
            <a:pPr algn="r" indent="0" marL="0">
              <a:buNone/>
            </a:pPr>
            <a:r>
              <a:rPr lang="en-US" sz="850" dirty="0">
                <a:solidFill>
                  <a:srgbClr val="8B93A8"/>
                </a:solidFill>
                <a:latin typeface="Calibri" pitchFamily="34" charset="0"/>
                <a:ea typeface="Calibri" pitchFamily="34" charset="-122"/>
                <a:cs typeface="Calibri" pitchFamily="34" charset="-120"/>
              </a:rPr>
              <a:t>12</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548640" y="365760"/>
            <a:ext cx="7315200" cy="320040"/>
          </a:xfrm>
          <a:prstGeom prst="rect">
            <a:avLst/>
          </a:prstGeom>
          <a:noFill/>
          <a:ln/>
        </p:spPr>
        <p:txBody>
          <a:bodyPr wrap="square" lIns="0" tIns="0" rIns="0" bIns="0" rtlCol="0" anchor="ctr"/>
          <a:lstStyle/>
          <a:p>
            <a:pPr indent="0" marL="0">
              <a:buNone/>
            </a:pPr>
            <a:r>
              <a:rPr lang="en-US" sz="1200" b="1" spc="200" kern="0" dirty="0">
                <a:solidFill>
                  <a:srgbClr val="C9A24B"/>
                </a:solidFill>
                <a:latin typeface="Calibri" pitchFamily="34" charset="0"/>
                <a:ea typeface="Calibri" pitchFamily="34" charset="-122"/>
                <a:cs typeface="Calibri" pitchFamily="34" charset="-120"/>
              </a:rPr>
              <a:t>06 / Strategic Implications</a:t>
            </a:r>
            <a:endParaRPr lang="en-US" sz="1200" dirty="0"/>
          </a:p>
        </p:txBody>
      </p:sp>
      <p:sp>
        <p:nvSpPr>
          <p:cNvPr id="3" name="Text 1"/>
          <p:cNvSpPr/>
          <p:nvPr/>
        </p:nvSpPr>
        <p:spPr>
          <a:xfrm>
            <a:off x="548640" y="713232"/>
            <a:ext cx="10789920" cy="822960"/>
          </a:xfrm>
          <a:prstGeom prst="rect">
            <a:avLst/>
          </a:prstGeom>
          <a:noFill/>
          <a:ln/>
        </p:spPr>
        <p:txBody>
          <a:bodyPr wrap="square" lIns="0" tIns="0" rIns="0" bIns="0"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Strategic Implications</a:t>
            </a:r>
            <a:endParaRPr lang="en-US" sz="3000" dirty="0"/>
          </a:p>
        </p:txBody>
      </p:sp>
      <p:sp>
        <p:nvSpPr>
          <p:cNvPr id="4" name="Shape 2"/>
          <p:cNvSpPr/>
          <p:nvPr/>
        </p:nvSpPr>
        <p:spPr>
          <a:xfrm>
            <a:off x="731520" y="1691640"/>
            <a:ext cx="5120640" cy="310896"/>
          </a:xfrm>
          <a:prstGeom prst="roundRect">
            <a:avLst>
              <a:gd name="adj" fmla="val 14706"/>
            </a:avLst>
          </a:prstGeom>
          <a:solidFill>
            <a:srgbClr val="1C2A45"/>
          </a:solidFill>
          <a:ln/>
        </p:spPr>
      </p:sp>
      <p:sp>
        <p:nvSpPr>
          <p:cNvPr id="5" name="Text 3"/>
          <p:cNvSpPr/>
          <p:nvPr/>
        </p:nvSpPr>
        <p:spPr>
          <a:xfrm>
            <a:off x="841248" y="1691640"/>
            <a:ext cx="4901184" cy="310896"/>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MARKET STRENGTHS</a:t>
            </a:r>
            <a:endParaRPr lang="en-US" sz="1050" dirty="0"/>
          </a:p>
        </p:txBody>
      </p:sp>
      <p:sp>
        <p:nvSpPr>
          <p:cNvPr id="6" name="Text 4"/>
          <p:cNvSpPr/>
          <p:nvPr/>
        </p:nvSpPr>
        <p:spPr>
          <a:xfrm>
            <a:off x="731520" y="2039112"/>
            <a:ext cx="5120640" cy="1188720"/>
          </a:xfrm>
          <a:prstGeom prst="rect">
            <a:avLst/>
          </a:prstGeom>
          <a:noFill/>
          <a:ln/>
        </p:spPr>
        <p:txBody>
          <a:bodyPr wrap="square" lIns="0" tIns="0" rIns="0" bIns="0" rtlCol="0" anchor="ctr"/>
          <a:lstStyle/>
          <a:p>
            <a:pPr marL="342900" indent="-342900">
              <a:spcAft>
                <a:spcPts val="500"/>
              </a:spcAft>
              <a:buSzPct val="100000"/>
              <a:buChar char="•"/>
            </a:pPr>
            <a:r>
              <a:rPr lang="en-US" sz="1050" dirty="0">
                <a:solidFill>
                  <a:srgbClr val="E9E7DF"/>
                </a:solidFill>
                <a:latin typeface="Calibri" pitchFamily="34" charset="0"/>
                <a:ea typeface="Calibri" pitchFamily="34" charset="-122"/>
                <a:cs typeface="Calibri" pitchFamily="34" charset="-120"/>
              </a:rPr>
              <a:t>~60% of listings available near-year-round</a:t>
            </a:r>
            <a:endParaRPr lang="en-US" sz="1050" dirty="0"/>
          </a:p>
          <a:p>
            <a:pPr marL="342900" indent="-342900">
              <a:spcAft>
                <a:spcPts val="500"/>
              </a:spcAft>
              <a:buSzPct val="100000"/>
              <a:buChar char="•"/>
            </a:pPr>
            <a:r>
              <a:rPr lang="en-US" sz="1050" dirty="0">
                <a:solidFill>
                  <a:srgbClr val="E9E7DF"/>
                </a:solidFill>
                <a:latin typeface="Calibri" pitchFamily="34" charset="0"/>
                <a:ea typeface="Calibri" pitchFamily="34" charset="-122"/>
                <a:cs typeface="Calibri" pitchFamily="34" charset="-120"/>
              </a:rPr>
              <a:t>Genuinely mixed demand: tourism + workforce + healthcare + events</a:t>
            </a:r>
            <a:endParaRPr lang="en-US" sz="1050" dirty="0"/>
          </a:p>
          <a:p>
            <a:pPr marL="342900" indent="-342900">
              <a:spcAft>
                <a:spcPts val="500"/>
              </a:spcAft>
              <a:buSzPct val="100000"/>
              <a:buChar char="•"/>
            </a:pPr>
            <a:r>
              <a:rPr lang="en-US" sz="1050" dirty="0">
                <a:solidFill>
                  <a:srgbClr val="E9E7DF"/>
                </a:solidFill>
                <a:latin typeface="Calibri" pitchFamily="34" charset="0"/>
                <a:ea typeface="Calibri" pitchFamily="34" charset="-122"/>
                <a:cs typeface="Calibri" pitchFamily="34" charset="-120"/>
              </a:rPr>
              <a:t>Strong revenue even at conservative estimates ($60K+/yr)</a:t>
            </a:r>
            <a:endParaRPr lang="en-US" sz="1050" dirty="0"/>
          </a:p>
        </p:txBody>
      </p:sp>
      <p:sp>
        <p:nvSpPr>
          <p:cNvPr id="7" name="Shape 5"/>
          <p:cNvSpPr/>
          <p:nvPr/>
        </p:nvSpPr>
        <p:spPr>
          <a:xfrm>
            <a:off x="6309360" y="1691640"/>
            <a:ext cx="5120640" cy="310896"/>
          </a:xfrm>
          <a:prstGeom prst="roundRect">
            <a:avLst>
              <a:gd name="adj" fmla="val 14706"/>
            </a:avLst>
          </a:prstGeom>
          <a:solidFill>
            <a:srgbClr val="1C2A45"/>
          </a:solidFill>
          <a:ln/>
        </p:spPr>
      </p:sp>
      <p:sp>
        <p:nvSpPr>
          <p:cNvPr id="8" name="Text 6"/>
          <p:cNvSpPr/>
          <p:nvPr/>
        </p:nvSpPr>
        <p:spPr>
          <a:xfrm>
            <a:off x="6419088" y="1691640"/>
            <a:ext cx="4901184" cy="310896"/>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CORE OPPORTUNITY</a:t>
            </a:r>
            <a:endParaRPr lang="en-US" sz="1050" dirty="0"/>
          </a:p>
        </p:txBody>
      </p:sp>
      <p:sp>
        <p:nvSpPr>
          <p:cNvPr id="9" name="Text 7"/>
          <p:cNvSpPr/>
          <p:nvPr/>
        </p:nvSpPr>
        <p:spPr>
          <a:xfrm>
            <a:off x="6309360" y="2039112"/>
            <a:ext cx="5120640" cy="1188720"/>
          </a:xfrm>
          <a:prstGeom prst="rect">
            <a:avLst/>
          </a:prstGeom>
          <a:noFill/>
          <a:ln/>
        </p:spPr>
        <p:txBody>
          <a:bodyPr wrap="square" lIns="0" tIns="0" rIns="0" bIns="0" rtlCol="0" anchor="ctr"/>
          <a:lstStyle/>
          <a:p>
            <a:pPr indent="0" marL="0">
              <a:lnSpc>
                <a:spcPct val="120000"/>
              </a:lnSpc>
              <a:buNone/>
            </a:pPr>
            <a:r>
              <a:rPr lang="en-US" sz="1050" i="1" dirty="0">
                <a:solidFill>
                  <a:srgbClr val="E9E7DF"/>
                </a:solidFill>
                <a:latin typeface="Calibri" pitchFamily="34" charset="0"/>
                <a:ea typeface="Calibri" pitchFamily="34" charset="-122"/>
                <a:cs typeface="Calibri" pitchFamily="34" charset="-120"/>
              </a:rPr>
              <a:t>Professional STR management for business-minded landlords who want strong yield without the compliance burden — especially properties suited to workforce, healthcare, or events demand alongside tourism.</a:t>
            </a:r>
            <a:endParaRPr lang="en-US" sz="1050" dirty="0"/>
          </a:p>
        </p:txBody>
      </p:sp>
      <p:sp>
        <p:nvSpPr>
          <p:cNvPr id="10" name="Shape 8"/>
          <p:cNvSpPr/>
          <p:nvPr/>
        </p:nvSpPr>
        <p:spPr>
          <a:xfrm>
            <a:off x="731520" y="3383280"/>
            <a:ext cx="5120640" cy="310896"/>
          </a:xfrm>
          <a:prstGeom prst="roundRect">
            <a:avLst>
              <a:gd name="adj" fmla="val 14706"/>
            </a:avLst>
          </a:prstGeom>
          <a:solidFill>
            <a:srgbClr val="1C2A45"/>
          </a:solidFill>
          <a:ln/>
        </p:spPr>
      </p:sp>
      <p:sp>
        <p:nvSpPr>
          <p:cNvPr id="11" name="Text 9"/>
          <p:cNvSpPr/>
          <p:nvPr/>
        </p:nvSpPr>
        <p:spPr>
          <a:xfrm>
            <a:off x="841248" y="3383280"/>
            <a:ext cx="4901184" cy="310896"/>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SERVICE PORTFOLIO</a:t>
            </a:r>
            <a:endParaRPr lang="en-US" sz="1050" dirty="0"/>
          </a:p>
        </p:txBody>
      </p:sp>
      <p:sp>
        <p:nvSpPr>
          <p:cNvPr id="12" name="Text 10"/>
          <p:cNvSpPr/>
          <p:nvPr/>
        </p:nvSpPr>
        <p:spPr>
          <a:xfrm>
            <a:off x="731520" y="3730752"/>
            <a:ext cx="5120640" cy="1234440"/>
          </a:xfrm>
          <a:prstGeom prst="rect">
            <a:avLst/>
          </a:prstGeom>
          <a:noFill/>
          <a:ln/>
        </p:spPr>
        <p:txBody>
          <a:bodyPr wrap="square" lIns="0" tIns="0" rIns="0" bIns="0" rtlCol="0" anchor="ctr"/>
          <a:lstStyle/>
          <a:p>
            <a:pPr marL="342900" indent="-342900">
              <a:spcAft>
                <a:spcPts val="500"/>
              </a:spcAft>
              <a:buSzPct val="100000"/>
              <a:buChar char="•"/>
            </a:pPr>
            <a:r>
              <a:rPr lang="en-US" sz="1050" dirty="0">
                <a:solidFill>
                  <a:srgbClr val="E9E7DF"/>
                </a:solidFill>
                <a:latin typeface="Calibri" pitchFamily="34" charset="0"/>
                <a:ea typeface="Calibri" pitchFamily="34" charset="-122"/>
                <a:cs typeface="Calibri" pitchFamily="34" charset="-120"/>
              </a:rPr>
              <a:t>Full-service turnover management</a:t>
            </a:r>
            <a:endParaRPr lang="en-US" sz="1050" dirty="0"/>
          </a:p>
          <a:p>
            <a:pPr marL="342900" indent="-342900">
              <a:spcAft>
                <a:spcPts val="500"/>
              </a:spcAft>
              <a:buSzPct val="100000"/>
              <a:buChar char="•"/>
            </a:pPr>
            <a:r>
              <a:rPr lang="en-US" sz="1050" dirty="0">
                <a:solidFill>
                  <a:srgbClr val="E9E7DF"/>
                </a:solidFill>
                <a:latin typeface="Calibri" pitchFamily="34" charset="0"/>
                <a:ea typeface="Calibri" pitchFamily="34" charset="-122"/>
                <a:cs typeface="Calibri" pitchFamily="34" charset="-120"/>
              </a:rPr>
              <a:t>Dynamic, segment-aware pricing</a:t>
            </a:r>
            <a:endParaRPr lang="en-US" sz="1050" dirty="0"/>
          </a:p>
          <a:p>
            <a:pPr marL="342900" indent="-342900">
              <a:spcAft>
                <a:spcPts val="500"/>
              </a:spcAft>
              <a:buSzPct val="100000"/>
              <a:buChar char="•"/>
            </a:pPr>
            <a:r>
              <a:rPr lang="en-US" sz="1050" dirty="0">
                <a:solidFill>
                  <a:srgbClr val="E9E7DF"/>
                </a:solidFill>
                <a:latin typeface="Calibri" pitchFamily="34" charset="0"/>
                <a:ea typeface="Calibri" pitchFamily="34" charset="-122"/>
                <a:cs typeface="Calibri" pitchFamily="34" charset="-120"/>
              </a:rPr>
              <a:t>Registration &amp; consent compliance support</a:t>
            </a:r>
            <a:endParaRPr lang="en-US" sz="1050" dirty="0"/>
          </a:p>
          <a:p>
            <a:pPr marL="342900" indent="-342900">
              <a:spcAft>
                <a:spcPts val="500"/>
              </a:spcAft>
              <a:buSzPct val="100000"/>
              <a:buChar char="•"/>
            </a:pPr>
            <a:r>
              <a:rPr lang="en-US" sz="1050" dirty="0">
                <a:solidFill>
                  <a:srgbClr val="E9E7DF"/>
                </a:solidFill>
                <a:latin typeface="Calibri" pitchFamily="34" charset="0"/>
                <a:ea typeface="Calibri" pitchFamily="34" charset="-122"/>
                <a:cs typeface="Calibri" pitchFamily="34" charset="-120"/>
              </a:rPr>
              <a:t>Corporate billing for crew/staff bookings</a:t>
            </a:r>
            <a:endParaRPr lang="en-US" sz="1050" dirty="0"/>
          </a:p>
        </p:txBody>
      </p:sp>
      <p:sp>
        <p:nvSpPr>
          <p:cNvPr id="13" name="Shape 11"/>
          <p:cNvSpPr/>
          <p:nvPr/>
        </p:nvSpPr>
        <p:spPr>
          <a:xfrm>
            <a:off x="6309360" y="3383280"/>
            <a:ext cx="5120640" cy="310896"/>
          </a:xfrm>
          <a:prstGeom prst="roundRect">
            <a:avLst>
              <a:gd name="adj" fmla="val 14706"/>
            </a:avLst>
          </a:prstGeom>
          <a:solidFill>
            <a:srgbClr val="1C2A45"/>
          </a:solidFill>
          <a:ln/>
        </p:spPr>
      </p:sp>
      <p:sp>
        <p:nvSpPr>
          <p:cNvPr id="14" name="Text 12"/>
          <p:cNvSpPr/>
          <p:nvPr/>
        </p:nvSpPr>
        <p:spPr>
          <a:xfrm>
            <a:off x="6419088" y="3383280"/>
            <a:ext cx="4901184" cy="310896"/>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TARGET SEGMENTS</a:t>
            </a:r>
            <a:endParaRPr lang="en-US" sz="1050" dirty="0"/>
          </a:p>
        </p:txBody>
      </p:sp>
      <p:sp>
        <p:nvSpPr>
          <p:cNvPr id="15" name="Text 13"/>
          <p:cNvSpPr/>
          <p:nvPr/>
        </p:nvSpPr>
        <p:spPr>
          <a:xfrm>
            <a:off x="6309360" y="3730752"/>
            <a:ext cx="5120640" cy="1234440"/>
          </a:xfrm>
          <a:prstGeom prst="rect">
            <a:avLst/>
          </a:prstGeom>
          <a:noFill/>
          <a:ln/>
        </p:spPr>
        <p:txBody>
          <a:bodyPr wrap="square" lIns="0" tIns="0" rIns="0" bIns="0" rtlCol="0" anchor="ctr"/>
          <a:lstStyle/>
          <a:p>
            <a:pPr indent="0" marL="0">
              <a:lnSpc>
                <a:spcPct val="120000"/>
              </a:lnSpc>
              <a:buNone/>
            </a:pPr>
            <a:r>
              <a:rPr lang="en-US" sz="1050" dirty="0">
                <a:solidFill>
                  <a:srgbClr val="E9E7DF"/>
                </a:solidFill>
                <a:latin typeface="Calibri" pitchFamily="34" charset="0"/>
                <a:ea typeface="Calibri" pitchFamily="34" charset="-122"/>
                <a:cs typeface="Calibri" pitchFamily="34" charset="-120"/>
              </a:rPr>
              <a:t>Owners of 2BR+ entire-home properties, particularly in Frankton (hospital proximity) and central Queenstown (events/tourism); investors under-utilising properties as pure holiday lets who could capture shoulder-period workforce/healthcare demand.</a:t>
            </a:r>
            <a:endParaRPr lang="en-US" sz="1050" dirty="0"/>
          </a:p>
        </p:txBody>
      </p:sp>
      <p:sp>
        <p:nvSpPr>
          <p:cNvPr id="16" name="Shape 14"/>
          <p:cNvSpPr/>
          <p:nvPr/>
        </p:nvSpPr>
        <p:spPr>
          <a:xfrm>
            <a:off x="731520" y="4892040"/>
            <a:ext cx="10698480" cy="1051560"/>
          </a:xfrm>
          <a:prstGeom prst="roundRect">
            <a:avLst>
              <a:gd name="adj" fmla="val 6957"/>
            </a:avLst>
          </a:prstGeom>
          <a:solidFill>
            <a:srgbClr val="0F1626"/>
          </a:solidFill>
          <a:ln w="12700">
            <a:solidFill>
              <a:srgbClr val="22304A"/>
            </a:solidFill>
            <a:prstDash val="solid"/>
          </a:ln>
        </p:spPr>
      </p:sp>
      <p:sp>
        <p:nvSpPr>
          <p:cNvPr id="17" name="Text 15"/>
          <p:cNvSpPr/>
          <p:nvPr/>
        </p:nvSpPr>
        <p:spPr>
          <a:xfrm>
            <a:off x="914400" y="5001768"/>
            <a:ext cx="4572000" cy="237744"/>
          </a:xfrm>
          <a:prstGeom prst="rect">
            <a:avLst/>
          </a:prstGeom>
          <a:noFill/>
          <a:ln/>
        </p:spPr>
        <p:txBody>
          <a:bodyPr wrap="square" lIns="0" tIns="0" rIns="0" bIns="0" rtlCol="0" anchor="ctr"/>
          <a:lstStyle/>
          <a:p>
            <a:pPr indent="0" marL="0">
              <a:buNone/>
            </a:pPr>
            <a:r>
              <a:rPr lang="en-US" sz="1000" b="1" spc="100" kern="0" dirty="0">
                <a:solidFill>
                  <a:srgbClr val="D4B96A"/>
                </a:solidFill>
                <a:latin typeface="Calibri" pitchFamily="34" charset="0"/>
                <a:ea typeface="Calibri" pitchFamily="34" charset="-122"/>
                <a:cs typeface="Calibri" pitchFamily="34" charset="-120"/>
              </a:rPr>
              <a:t>CONSIDERATIONS &amp; RISKS</a:t>
            </a:r>
            <a:endParaRPr lang="en-US" sz="1000" dirty="0"/>
          </a:p>
        </p:txBody>
      </p:sp>
      <p:sp>
        <p:nvSpPr>
          <p:cNvPr id="18" name="Text 16"/>
          <p:cNvSpPr/>
          <p:nvPr/>
        </p:nvSpPr>
        <p:spPr>
          <a:xfrm>
            <a:off x="914400" y="5257800"/>
            <a:ext cx="10241280" cy="640080"/>
          </a:xfrm>
          <a:prstGeom prst="rect">
            <a:avLst/>
          </a:prstGeom>
          <a:noFill/>
          <a:ln/>
        </p:spPr>
        <p:txBody>
          <a:bodyPr wrap="square" lIns="0" tIns="0" rIns="0" bIns="0" rtlCol="0" anchor="ctr"/>
          <a:lstStyle/>
          <a:p>
            <a:pPr indent="0" marL="0">
              <a:lnSpc>
                <a:spcPct val="120000"/>
              </a:lnSpc>
              <a:buNone/>
            </a:pPr>
            <a:r>
              <a:rPr lang="en-US" sz="1050" dirty="0">
                <a:solidFill>
                  <a:srgbClr val="E9E7DF"/>
                </a:solidFill>
                <a:latin typeface="Calibri" pitchFamily="34" charset="0"/>
                <a:ea typeface="Calibri" pitchFamily="34" charset="-122"/>
                <a:cs typeface="Calibri" pitchFamily="34" charset="-120"/>
              </a:rPr>
              <a:t>Platform data discrepancies require conservative, multi-source underwriting  ·  Institutional long-term rental supply (e.g., 1,078-home build-to-rent) may divert some worker demand from 2027  ·  Regulatory sentiment constrains marketing positioning</a:t>
            </a:r>
            <a:endParaRPr lang="en-US" sz="1050" dirty="0"/>
          </a:p>
        </p:txBody>
      </p:sp>
      <p:sp>
        <p:nvSpPr>
          <p:cNvPr id="19" name="Text 17"/>
          <p:cNvSpPr/>
          <p:nvPr/>
        </p:nvSpPr>
        <p:spPr>
          <a:xfrm>
            <a:off x="731520" y="6080760"/>
            <a:ext cx="10698480" cy="457200"/>
          </a:xfrm>
          <a:prstGeom prst="rect">
            <a:avLst/>
          </a:prstGeom>
          <a:noFill/>
          <a:ln/>
        </p:spPr>
        <p:txBody>
          <a:bodyPr wrap="square" lIns="0" tIns="0" rIns="0" bIns="0" rtlCol="0" anchor="ctr"/>
          <a:lstStyle/>
          <a:p>
            <a:pPr indent="0" marL="0">
              <a:lnSpc>
                <a:spcPct val="115000"/>
              </a:lnSpc>
              <a:buNone/>
            </a:pPr>
            <a:r>
              <a:rPr lang="en-US" sz="1050" i="1" dirty="0">
                <a:solidFill>
                  <a:srgbClr val="D4B96A"/>
                </a:solidFill>
                <a:latin typeface="Calibri" pitchFamily="34" charset="0"/>
                <a:ea typeface="Calibri" pitchFamily="34" charset="-122"/>
                <a:cs typeface="Calibri" pitchFamily="34" charset="-120"/>
              </a:rPr>
              <a:t>Positioning strategy: lead with compliance, workforce housing, and operational efficiency — professionalising Queenstown's STR supply is durable in a market local government is actively watching.</a:t>
            </a:r>
            <a:endParaRPr lang="en-US" sz="1050" dirty="0"/>
          </a:p>
        </p:txBody>
      </p:sp>
      <p:sp>
        <p:nvSpPr>
          <p:cNvPr id="20" name="Text 18"/>
          <p:cNvSpPr/>
          <p:nvPr/>
        </p:nvSpPr>
        <p:spPr>
          <a:xfrm>
            <a:off x="731520" y="6537960"/>
            <a:ext cx="10698480" cy="274320"/>
          </a:xfrm>
          <a:prstGeom prst="rect">
            <a:avLst/>
          </a:prstGeom>
          <a:noFill/>
          <a:ln/>
        </p:spPr>
        <p:txBody>
          <a:bodyPr wrap="square" lIns="0" tIns="0" rIns="0" bIns="0" rtlCol="0" anchor="ctr"/>
          <a:lstStyle/>
          <a:p>
            <a:pPr indent="0" marL="0">
              <a:buNone/>
            </a:pPr>
            <a:r>
              <a:rPr lang="en-US" sz="750" dirty="0">
                <a:solidFill>
                  <a:srgbClr val="8B93A8"/>
                </a:solidFill>
                <a:latin typeface="Calibri" pitchFamily="34" charset="0"/>
                <a:ea typeface="Calibri" pitchFamily="34" charset="-122"/>
                <a:cs typeface="Calibri" pitchFamily="34" charset="-120"/>
              </a:rPr>
              <a:t>Disclaimer: This report was generated with AI assistance and may contain mistakes. Figures, dates, and named projects should be independently verified before being relied on for investment, business, or financial decisions.</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548640" y="365760"/>
            <a:ext cx="7315200" cy="320040"/>
          </a:xfrm>
          <a:prstGeom prst="rect">
            <a:avLst/>
          </a:prstGeom>
          <a:noFill/>
          <a:ln/>
        </p:spPr>
        <p:txBody>
          <a:bodyPr wrap="square" lIns="0" tIns="0" rIns="0" bIns="0" rtlCol="0" anchor="ctr"/>
          <a:lstStyle/>
          <a:p>
            <a:pPr indent="0" marL="0">
              <a:buNone/>
            </a:pPr>
            <a:r>
              <a:rPr lang="en-US" sz="1200" b="1" spc="200" kern="0" dirty="0">
                <a:solidFill>
                  <a:srgbClr val="C9A24B"/>
                </a:solidFill>
                <a:latin typeface="Calibri" pitchFamily="34" charset="0"/>
                <a:ea typeface="Calibri" pitchFamily="34" charset="-122"/>
                <a:cs typeface="Calibri" pitchFamily="34" charset="-120"/>
              </a:rPr>
              <a:t>00 / Contents</a:t>
            </a:r>
            <a:endParaRPr lang="en-US" sz="1200" dirty="0"/>
          </a:p>
        </p:txBody>
      </p:sp>
      <p:sp>
        <p:nvSpPr>
          <p:cNvPr id="3" name="Text 1"/>
          <p:cNvSpPr/>
          <p:nvPr/>
        </p:nvSpPr>
        <p:spPr>
          <a:xfrm>
            <a:off x="548640" y="713232"/>
            <a:ext cx="10789920" cy="822960"/>
          </a:xfrm>
          <a:prstGeom prst="rect">
            <a:avLst/>
          </a:prstGeom>
          <a:noFill/>
          <a:ln/>
        </p:spPr>
        <p:txBody>
          <a:bodyPr wrap="square" lIns="0" tIns="0" rIns="0" bIns="0"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Report Navigation</a:t>
            </a:r>
            <a:endParaRPr lang="en-US" sz="3000" dirty="0"/>
          </a:p>
        </p:txBody>
      </p:sp>
      <p:sp>
        <p:nvSpPr>
          <p:cNvPr id="4" name="Text 2"/>
          <p:cNvSpPr/>
          <p:nvPr/>
        </p:nvSpPr>
        <p:spPr>
          <a:xfrm>
            <a:off x="640080" y="1783080"/>
            <a:ext cx="822960" cy="603504"/>
          </a:xfrm>
          <a:prstGeom prst="rect">
            <a:avLst/>
          </a:prstGeom>
          <a:noFill/>
          <a:ln/>
        </p:spPr>
        <p:txBody>
          <a:bodyPr wrap="square" lIns="0" tIns="0" rIns="0" bIns="0" rtlCol="0" anchor="ctr"/>
          <a:lstStyle/>
          <a:p>
            <a:pPr indent="0" marL="0">
              <a:buNone/>
            </a:pPr>
            <a:r>
              <a:rPr lang="en-US" sz="2400" b="1" dirty="0">
                <a:solidFill>
                  <a:srgbClr val="C9A24B"/>
                </a:solidFill>
                <a:latin typeface="Georgia" pitchFamily="34" charset="0"/>
                <a:ea typeface="Georgia" pitchFamily="34" charset="-122"/>
                <a:cs typeface="Georgia" pitchFamily="34" charset="-120"/>
              </a:rPr>
              <a:t>01</a:t>
            </a:r>
            <a:endParaRPr lang="en-US" sz="2400" dirty="0"/>
          </a:p>
        </p:txBody>
      </p:sp>
      <p:sp>
        <p:nvSpPr>
          <p:cNvPr id="5" name="Text 3"/>
          <p:cNvSpPr/>
          <p:nvPr/>
        </p:nvSpPr>
        <p:spPr>
          <a:xfrm>
            <a:off x="1600200" y="1783080"/>
            <a:ext cx="4206240" cy="603504"/>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Executive Summary</a:t>
            </a:r>
            <a:endParaRPr lang="en-US" sz="1500" dirty="0"/>
          </a:p>
        </p:txBody>
      </p:sp>
      <p:sp>
        <p:nvSpPr>
          <p:cNvPr id="6" name="Text 4"/>
          <p:cNvSpPr/>
          <p:nvPr/>
        </p:nvSpPr>
        <p:spPr>
          <a:xfrm>
            <a:off x="5943600" y="1783080"/>
            <a:ext cx="5577840" cy="603504"/>
          </a:xfrm>
          <a:prstGeom prst="rect">
            <a:avLst/>
          </a:prstGeom>
          <a:noFill/>
          <a:ln/>
        </p:spPr>
        <p:txBody>
          <a:bodyPr wrap="square" lIns="0" tIns="0" rIns="0" bIns="0" rtlCol="0" anchor="ctr"/>
          <a:lstStyle/>
          <a:p>
            <a:pPr indent="0" marL="0">
              <a:buNone/>
            </a:pPr>
            <a:r>
              <a:rPr lang="en-US" sz="1250" dirty="0">
                <a:solidFill>
                  <a:srgbClr val="8B93A8"/>
                </a:solidFill>
                <a:latin typeface="Calibri" pitchFamily="34" charset="0"/>
                <a:ea typeface="Calibri" pitchFamily="34" charset="-122"/>
                <a:cs typeface="Calibri" pitchFamily="34" charset="-120"/>
              </a:rPr>
              <a:t>Headline stats and the core strategic opportunity</a:t>
            </a:r>
            <a:endParaRPr lang="en-US" sz="1250" dirty="0"/>
          </a:p>
        </p:txBody>
      </p:sp>
      <p:sp>
        <p:nvSpPr>
          <p:cNvPr id="7" name="Shape 5"/>
          <p:cNvSpPr/>
          <p:nvPr/>
        </p:nvSpPr>
        <p:spPr>
          <a:xfrm>
            <a:off x="640080" y="2423160"/>
            <a:ext cx="10881360" cy="0"/>
          </a:xfrm>
          <a:prstGeom prst="line">
            <a:avLst/>
          </a:prstGeom>
          <a:noFill/>
          <a:ln w="9525">
            <a:solidFill>
              <a:srgbClr val="22304A"/>
            </a:solidFill>
            <a:prstDash val="solid"/>
          </a:ln>
        </p:spPr>
      </p:sp>
      <p:sp>
        <p:nvSpPr>
          <p:cNvPr id="8" name="Text 6"/>
          <p:cNvSpPr/>
          <p:nvPr/>
        </p:nvSpPr>
        <p:spPr>
          <a:xfrm>
            <a:off x="640080" y="2496312"/>
            <a:ext cx="822960" cy="603504"/>
          </a:xfrm>
          <a:prstGeom prst="rect">
            <a:avLst/>
          </a:prstGeom>
          <a:noFill/>
          <a:ln/>
        </p:spPr>
        <p:txBody>
          <a:bodyPr wrap="square" lIns="0" tIns="0" rIns="0" bIns="0" rtlCol="0" anchor="ctr"/>
          <a:lstStyle/>
          <a:p>
            <a:pPr indent="0" marL="0">
              <a:buNone/>
            </a:pPr>
            <a:r>
              <a:rPr lang="en-US" sz="2400" b="1" dirty="0">
                <a:solidFill>
                  <a:srgbClr val="C9A24B"/>
                </a:solidFill>
                <a:latin typeface="Georgia" pitchFamily="34" charset="0"/>
                <a:ea typeface="Georgia" pitchFamily="34" charset="-122"/>
                <a:cs typeface="Georgia" pitchFamily="34" charset="-120"/>
              </a:rPr>
              <a:t>02</a:t>
            </a:r>
            <a:endParaRPr lang="en-US" sz="2400" dirty="0"/>
          </a:p>
        </p:txBody>
      </p:sp>
      <p:sp>
        <p:nvSpPr>
          <p:cNvPr id="9" name="Text 7"/>
          <p:cNvSpPr/>
          <p:nvPr/>
        </p:nvSpPr>
        <p:spPr>
          <a:xfrm>
            <a:off x="1600200" y="2496312"/>
            <a:ext cx="4206240" cy="603504"/>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Market Overview</a:t>
            </a:r>
            <a:endParaRPr lang="en-US" sz="1500" dirty="0"/>
          </a:p>
        </p:txBody>
      </p:sp>
      <p:sp>
        <p:nvSpPr>
          <p:cNvPr id="10" name="Text 8"/>
          <p:cNvSpPr/>
          <p:nvPr/>
        </p:nvSpPr>
        <p:spPr>
          <a:xfrm>
            <a:off x="5943600" y="2496312"/>
            <a:ext cx="5577840" cy="603504"/>
          </a:xfrm>
          <a:prstGeom prst="rect">
            <a:avLst/>
          </a:prstGeom>
          <a:noFill/>
          <a:ln/>
        </p:spPr>
        <p:txBody>
          <a:bodyPr wrap="square" lIns="0" tIns="0" rIns="0" bIns="0" rtlCol="0" anchor="ctr"/>
          <a:lstStyle/>
          <a:p>
            <a:pPr indent="0" marL="0">
              <a:buNone/>
            </a:pPr>
            <a:r>
              <a:rPr lang="en-US" sz="1250" dirty="0">
                <a:solidFill>
                  <a:srgbClr val="8B93A8"/>
                </a:solidFill>
                <a:latin typeface="Calibri" pitchFamily="34" charset="0"/>
                <a:ea typeface="Calibri" pitchFamily="34" charset="-122"/>
                <a:cs typeface="Calibri" pitchFamily="34" charset="-120"/>
              </a:rPr>
              <a:t>Platform data comparison and why sources diverge</a:t>
            </a:r>
            <a:endParaRPr lang="en-US" sz="1250" dirty="0"/>
          </a:p>
        </p:txBody>
      </p:sp>
      <p:sp>
        <p:nvSpPr>
          <p:cNvPr id="11" name="Shape 9"/>
          <p:cNvSpPr/>
          <p:nvPr/>
        </p:nvSpPr>
        <p:spPr>
          <a:xfrm>
            <a:off x="640080" y="3136392"/>
            <a:ext cx="10881360" cy="0"/>
          </a:xfrm>
          <a:prstGeom prst="line">
            <a:avLst/>
          </a:prstGeom>
          <a:noFill/>
          <a:ln w="9525">
            <a:solidFill>
              <a:srgbClr val="22304A"/>
            </a:solidFill>
            <a:prstDash val="solid"/>
          </a:ln>
        </p:spPr>
      </p:sp>
      <p:sp>
        <p:nvSpPr>
          <p:cNvPr id="12" name="Text 10"/>
          <p:cNvSpPr/>
          <p:nvPr/>
        </p:nvSpPr>
        <p:spPr>
          <a:xfrm>
            <a:off x="640080" y="3209544"/>
            <a:ext cx="822960" cy="603504"/>
          </a:xfrm>
          <a:prstGeom prst="rect">
            <a:avLst/>
          </a:prstGeom>
          <a:noFill/>
          <a:ln/>
        </p:spPr>
        <p:txBody>
          <a:bodyPr wrap="square" lIns="0" tIns="0" rIns="0" bIns="0" rtlCol="0" anchor="ctr"/>
          <a:lstStyle/>
          <a:p>
            <a:pPr indent="0" marL="0">
              <a:buNone/>
            </a:pPr>
            <a:r>
              <a:rPr lang="en-US" sz="2400" b="1" dirty="0">
                <a:solidFill>
                  <a:srgbClr val="C9A24B"/>
                </a:solidFill>
                <a:latin typeface="Georgia" pitchFamily="34" charset="0"/>
                <a:ea typeface="Georgia" pitchFamily="34" charset="-122"/>
                <a:cs typeface="Georgia" pitchFamily="34" charset="-120"/>
              </a:rPr>
              <a:t>03</a:t>
            </a:r>
            <a:endParaRPr lang="en-US" sz="2400" dirty="0"/>
          </a:p>
        </p:txBody>
      </p:sp>
      <p:sp>
        <p:nvSpPr>
          <p:cNvPr id="13" name="Text 11"/>
          <p:cNvSpPr/>
          <p:nvPr/>
        </p:nvSpPr>
        <p:spPr>
          <a:xfrm>
            <a:off x="1600200" y="3209544"/>
            <a:ext cx="4206240" cy="603504"/>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Demand Structure Analysis</a:t>
            </a:r>
            <a:endParaRPr lang="en-US" sz="1500" dirty="0"/>
          </a:p>
        </p:txBody>
      </p:sp>
      <p:sp>
        <p:nvSpPr>
          <p:cNvPr id="14" name="Text 12"/>
          <p:cNvSpPr/>
          <p:nvPr/>
        </p:nvSpPr>
        <p:spPr>
          <a:xfrm>
            <a:off x="5943600" y="3209544"/>
            <a:ext cx="5577840" cy="603504"/>
          </a:xfrm>
          <a:prstGeom prst="rect">
            <a:avLst/>
          </a:prstGeom>
          <a:noFill/>
          <a:ln/>
        </p:spPr>
        <p:txBody>
          <a:bodyPr wrap="square" lIns="0" tIns="0" rIns="0" bIns="0" rtlCol="0" anchor="ctr"/>
          <a:lstStyle/>
          <a:p>
            <a:pPr indent="0" marL="0">
              <a:buNone/>
            </a:pPr>
            <a:r>
              <a:rPr lang="en-US" sz="1250" dirty="0">
                <a:solidFill>
                  <a:srgbClr val="8B93A8"/>
                </a:solidFill>
                <a:latin typeface="Calibri" pitchFamily="34" charset="0"/>
                <a:ea typeface="Calibri" pitchFamily="34" charset="-122"/>
                <a:cs typeface="Calibri" pitchFamily="34" charset="-120"/>
              </a:rPr>
              <a:t>Four segments driving bookings beyond tourism</a:t>
            </a:r>
            <a:endParaRPr lang="en-US" sz="1250" dirty="0"/>
          </a:p>
        </p:txBody>
      </p:sp>
      <p:sp>
        <p:nvSpPr>
          <p:cNvPr id="15" name="Shape 13"/>
          <p:cNvSpPr/>
          <p:nvPr/>
        </p:nvSpPr>
        <p:spPr>
          <a:xfrm>
            <a:off x="640080" y="3849624"/>
            <a:ext cx="10881360" cy="0"/>
          </a:xfrm>
          <a:prstGeom prst="line">
            <a:avLst/>
          </a:prstGeom>
          <a:noFill/>
          <a:ln w="9525">
            <a:solidFill>
              <a:srgbClr val="22304A"/>
            </a:solidFill>
            <a:prstDash val="solid"/>
          </a:ln>
        </p:spPr>
      </p:sp>
      <p:sp>
        <p:nvSpPr>
          <p:cNvPr id="16" name="Text 14"/>
          <p:cNvSpPr/>
          <p:nvPr/>
        </p:nvSpPr>
        <p:spPr>
          <a:xfrm>
            <a:off x="640080" y="3922776"/>
            <a:ext cx="822960" cy="603504"/>
          </a:xfrm>
          <a:prstGeom prst="rect">
            <a:avLst/>
          </a:prstGeom>
          <a:noFill/>
          <a:ln/>
        </p:spPr>
        <p:txBody>
          <a:bodyPr wrap="square" lIns="0" tIns="0" rIns="0" bIns="0" rtlCol="0" anchor="ctr"/>
          <a:lstStyle/>
          <a:p>
            <a:pPr indent="0" marL="0">
              <a:buNone/>
            </a:pPr>
            <a:r>
              <a:rPr lang="en-US" sz="2400" b="1" dirty="0">
                <a:solidFill>
                  <a:srgbClr val="C9A24B"/>
                </a:solidFill>
                <a:latin typeface="Georgia" pitchFamily="34" charset="0"/>
                <a:ea typeface="Georgia" pitchFamily="34" charset="-122"/>
                <a:cs typeface="Georgia" pitchFamily="34" charset="-120"/>
              </a:rPr>
              <a:t>04</a:t>
            </a:r>
            <a:endParaRPr lang="en-US" sz="2400" dirty="0"/>
          </a:p>
        </p:txBody>
      </p:sp>
      <p:sp>
        <p:nvSpPr>
          <p:cNvPr id="17" name="Text 15"/>
          <p:cNvSpPr/>
          <p:nvPr/>
        </p:nvSpPr>
        <p:spPr>
          <a:xfrm>
            <a:off x="1600200" y="3922776"/>
            <a:ext cx="4206240" cy="603504"/>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Supply-Side Characteristics</a:t>
            </a:r>
            <a:endParaRPr lang="en-US" sz="1500" dirty="0"/>
          </a:p>
        </p:txBody>
      </p:sp>
      <p:sp>
        <p:nvSpPr>
          <p:cNvPr id="18" name="Text 16"/>
          <p:cNvSpPr/>
          <p:nvPr/>
        </p:nvSpPr>
        <p:spPr>
          <a:xfrm>
            <a:off x="5943600" y="3922776"/>
            <a:ext cx="5577840" cy="603504"/>
          </a:xfrm>
          <a:prstGeom prst="rect">
            <a:avLst/>
          </a:prstGeom>
          <a:noFill/>
          <a:ln/>
        </p:spPr>
        <p:txBody>
          <a:bodyPr wrap="square" lIns="0" tIns="0" rIns="0" bIns="0" rtlCol="0" anchor="ctr"/>
          <a:lstStyle/>
          <a:p>
            <a:pPr indent="0" marL="0">
              <a:buNone/>
            </a:pPr>
            <a:r>
              <a:rPr lang="en-US" sz="1250" dirty="0">
                <a:solidFill>
                  <a:srgbClr val="8B93A8"/>
                </a:solidFill>
                <a:latin typeface="Calibri" pitchFamily="34" charset="0"/>
                <a:ea typeface="Calibri" pitchFamily="34" charset="-122"/>
                <a:cs typeface="Calibri" pitchFamily="34" charset="-120"/>
              </a:rPr>
              <a:t>Property mix and landlord operating profile</a:t>
            </a:r>
            <a:endParaRPr lang="en-US" sz="1250" dirty="0"/>
          </a:p>
        </p:txBody>
      </p:sp>
      <p:sp>
        <p:nvSpPr>
          <p:cNvPr id="19" name="Shape 17"/>
          <p:cNvSpPr/>
          <p:nvPr/>
        </p:nvSpPr>
        <p:spPr>
          <a:xfrm>
            <a:off x="640080" y="4562856"/>
            <a:ext cx="10881360" cy="0"/>
          </a:xfrm>
          <a:prstGeom prst="line">
            <a:avLst/>
          </a:prstGeom>
          <a:noFill/>
          <a:ln w="9525">
            <a:solidFill>
              <a:srgbClr val="22304A"/>
            </a:solidFill>
            <a:prstDash val="solid"/>
          </a:ln>
        </p:spPr>
      </p:sp>
      <p:sp>
        <p:nvSpPr>
          <p:cNvPr id="20" name="Text 18"/>
          <p:cNvSpPr/>
          <p:nvPr/>
        </p:nvSpPr>
        <p:spPr>
          <a:xfrm>
            <a:off x="640080" y="4636008"/>
            <a:ext cx="822960" cy="603504"/>
          </a:xfrm>
          <a:prstGeom prst="rect">
            <a:avLst/>
          </a:prstGeom>
          <a:noFill/>
          <a:ln/>
        </p:spPr>
        <p:txBody>
          <a:bodyPr wrap="square" lIns="0" tIns="0" rIns="0" bIns="0" rtlCol="0" anchor="ctr"/>
          <a:lstStyle/>
          <a:p>
            <a:pPr indent="0" marL="0">
              <a:buNone/>
            </a:pPr>
            <a:r>
              <a:rPr lang="en-US" sz="2400" b="1" dirty="0">
                <a:solidFill>
                  <a:srgbClr val="C9A24B"/>
                </a:solidFill>
                <a:latin typeface="Georgia" pitchFamily="34" charset="0"/>
                <a:ea typeface="Georgia" pitchFamily="34" charset="-122"/>
                <a:cs typeface="Georgia" pitchFamily="34" charset="-120"/>
              </a:rPr>
              <a:t>05</a:t>
            </a:r>
            <a:endParaRPr lang="en-US" sz="2400" dirty="0"/>
          </a:p>
        </p:txBody>
      </p:sp>
      <p:sp>
        <p:nvSpPr>
          <p:cNvPr id="21" name="Text 19"/>
          <p:cNvSpPr/>
          <p:nvPr/>
        </p:nvSpPr>
        <p:spPr>
          <a:xfrm>
            <a:off x="1600200" y="4636008"/>
            <a:ext cx="4206240" cy="603504"/>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Social Media Insights</a:t>
            </a:r>
            <a:endParaRPr lang="en-US" sz="1500" dirty="0"/>
          </a:p>
        </p:txBody>
      </p:sp>
      <p:sp>
        <p:nvSpPr>
          <p:cNvPr id="22" name="Text 20"/>
          <p:cNvSpPr/>
          <p:nvPr/>
        </p:nvSpPr>
        <p:spPr>
          <a:xfrm>
            <a:off x="5943600" y="4636008"/>
            <a:ext cx="5577840" cy="603504"/>
          </a:xfrm>
          <a:prstGeom prst="rect">
            <a:avLst/>
          </a:prstGeom>
          <a:noFill/>
          <a:ln/>
        </p:spPr>
        <p:txBody>
          <a:bodyPr wrap="square" lIns="0" tIns="0" rIns="0" bIns="0" rtlCol="0" anchor="ctr"/>
          <a:lstStyle/>
          <a:p>
            <a:pPr indent="0" marL="0">
              <a:buNone/>
            </a:pPr>
            <a:r>
              <a:rPr lang="en-US" sz="1250" dirty="0">
                <a:solidFill>
                  <a:srgbClr val="8B93A8"/>
                </a:solidFill>
                <a:latin typeface="Calibri" pitchFamily="34" charset="0"/>
                <a:ea typeface="Calibri" pitchFamily="34" charset="-122"/>
                <a:cs typeface="Calibri" pitchFamily="34" charset="-120"/>
              </a:rPr>
              <a:t>Public sentiment, regulation, and positioning</a:t>
            </a:r>
            <a:endParaRPr lang="en-US" sz="1250" dirty="0"/>
          </a:p>
        </p:txBody>
      </p:sp>
      <p:sp>
        <p:nvSpPr>
          <p:cNvPr id="23" name="Shape 21"/>
          <p:cNvSpPr/>
          <p:nvPr/>
        </p:nvSpPr>
        <p:spPr>
          <a:xfrm>
            <a:off x="640080" y="5276088"/>
            <a:ext cx="10881360" cy="0"/>
          </a:xfrm>
          <a:prstGeom prst="line">
            <a:avLst/>
          </a:prstGeom>
          <a:noFill/>
          <a:ln w="9525">
            <a:solidFill>
              <a:srgbClr val="22304A"/>
            </a:solidFill>
            <a:prstDash val="solid"/>
          </a:ln>
        </p:spPr>
      </p:sp>
      <p:sp>
        <p:nvSpPr>
          <p:cNvPr id="24" name="Text 22"/>
          <p:cNvSpPr/>
          <p:nvPr/>
        </p:nvSpPr>
        <p:spPr>
          <a:xfrm>
            <a:off x="640080" y="5349240"/>
            <a:ext cx="822960" cy="603504"/>
          </a:xfrm>
          <a:prstGeom prst="rect">
            <a:avLst/>
          </a:prstGeom>
          <a:noFill/>
          <a:ln/>
        </p:spPr>
        <p:txBody>
          <a:bodyPr wrap="square" lIns="0" tIns="0" rIns="0" bIns="0" rtlCol="0" anchor="ctr"/>
          <a:lstStyle/>
          <a:p>
            <a:pPr indent="0" marL="0">
              <a:buNone/>
            </a:pPr>
            <a:r>
              <a:rPr lang="en-US" sz="2400" b="1" dirty="0">
                <a:solidFill>
                  <a:srgbClr val="C9A24B"/>
                </a:solidFill>
                <a:latin typeface="Georgia" pitchFamily="34" charset="0"/>
                <a:ea typeface="Georgia" pitchFamily="34" charset="-122"/>
                <a:cs typeface="Georgia" pitchFamily="34" charset="-120"/>
              </a:rPr>
              <a:t>06</a:t>
            </a:r>
            <a:endParaRPr lang="en-US" sz="2400" dirty="0"/>
          </a:p>
        </p:txBody>
      </p:sp>
      <p:sp>
        <p:nvSpPr>
          <p:cNvPr id="25" name="Text 23"/>
          <p:cNvSpPr/>
          <p:nvPr/>
        </p:nvSpPr>
        <p:spPr>
          <a:xfrm>
            <a:off x="1600200" y="5349240"/>
            <a:ext cx="4206240" cy="603504"/>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Strategic Implications</a:t>
            </a:r>
            <a:endParaRPr lang="en-US" sz="1500" dirty="0"/>
          </a:p>
        </p:txBody>
      </p:sp>
      <p:sp>
        <p:nvSpPr>
          <p:cNvPr id="26" name="Text 24"/>
          <p:cNvSpPr/>
          <p:nvPr/>
        </p:nvSpPr>
        <p:spPr>
          <a:xfrm>
            <a:off x="5943600" y="5349240"/>
            <a:ext cx="5577840" cy="603504"/>
          </a:xfrm>
          <a:prstGeom prst="rect">
            <a:avLst/>
          </a:prstGeom>
          <a:noFill/>
          <a:ln/>
        </p:spPr>
        <p:txBody>
          <a:bodyPr wrap="square" lIns="0" tIns="0" rIns="0" bIns="0" rtlCol="0" anchor="ctr"/>
          <a:lstStyle/>
          <a:p>
            <a:pPr indent="0" marL="0">
              <a:buNone/>
            </a:pPr>
            <a:r>
              <a:rPr lang="en-US" sz="1250" dirty="0">
                <a:solidFill>
                  <a:srgbClr val="8B93A8"/>
                </a:solidFill>
                <a:latin typeface="Calibri" pitchFamily="34" charset="0"/>
                <a:ea typeface="Calibri" pitchFamily="34" charset="-122"/>
                <a:cs typeface="Calibri" pitchFamily="34" charset="-120"/>
              </a:rPr>
              <a:t>Opportunity, service portfolio, and risks</a:t>
            </a:r>
            <a:endParaRPr lang="en-US" sz="1250" dirty="0"/>
          </a:p>
        </p:txBody>
      </p:sp>
      <p:sp>
        <p:nvSpPr>
          <p:cNvPr id="27" name="Text 25"/>
          <p:cNvSpPr/>
          <p:nvPr/>
        </p:nvSpPr>
        <p:spPr>
          <a:xfrm>
            <a:off x="548640" y="6528816"/>
            <a:ext cx="7315200" cy="256032"/>
          </a:xfrm>
          <a:prstGeom prst="rect">
            <a:avLst/>
          </a:prstGeom>
          <a:noFill/>
          <a:ln/>
        </p:spPr>
        <p:txBody>
          <a:bodyPr wrap="square" lIns="0" tIns="0" rIns="0" bIns="0" rtlCol="0" anchor="ctr"/>
          <a:lstStyle/>
          <a:p>
            <a:pPr indent="0" marL="0">
              <a:buNone/>
            </a:pPr>
            <a:r>
              <a:rPr lang="en-US" sz="850" dirty="0">
                <a:solidFill>
                  <a:srgbClr val="8B93A8"/>
                </a:solidFill>
                <a:latin typeface="Calibri" pitchFamily="34" charset="0"/>
                <a:ea typeface="Calibri" pitchFamily="34" charset="-122"/>
                <a:cs typeface="Calibri" pitchFamily="34" charset="-120"/>
              </a:rPr>
              <a:t>Queenstown Airbnb Market Intelligence · 2026</a:t>
            </a:r>
            <a:endParaRPr lang="en-US" sz="850" dirty="0"/>
          </a:p>
        </p:txBody>
      </p:sp>
      <p:sp>
        <p:nvSpPr>
          <p:cNvPr id="28" name="Text 26"/>
          <p:cNvSpPr/>
          <p:nvPr/>
        </p:nvSpPr>
        <p:spPr>
          <a:xfrm>
            <a:off x="11430000" y="6528816"/>
            <a:ext cx="365760" cy="256032"/>
          </a:xfrm>
          <a:prstGeom prst="rect">
            <a:avLst/>
          </a:prstGeom>
          <a:noFill/>
          <a:ln/>
        </p:spPr>
        <p:txBody>
          <a:bodyPr wrap="square" lIns="0" tIns="0" rIns="0" bIns="0" rtlCol="0" anchor="ctr"/>
          <a:lstStyle/>
          <a:p>
            <a:pPr algn="r" indent="0" marL="0">
              <a:buNone/>
            </a:pPr>
            <a:r>
              <a:rPr lang="en-US" sz="850" dirty="0">
                <a:solidFill>
                  <a:srgbClr val="8B93A8"/>
                </a:solidFill>
                <a:latin typeface="Calibri" pitchFamily="34" charset="0"/>
                <a:ea typeface="Calibri" pitchFamily="34" charset="-122"/>
                <a:cs typeface="Calibri" pitchFamily="34" charset="-120"/>
              </a:rPr>
              <a:t>2</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548640" y="365760"/>
            <a:ext cx="7315200" cy="320040"/>
          </a:xfrm>
          <a:prstGeom prst="rect">
            <a:avLst/>
          </a:prstGeom>
          <a:noFill/>
          <a:ln/>
        </p:spPr>
        <p:txBody>
          <a:bodyPr wrap="square" lIns="0" tIns="0" rIns="0" bIns="0" rtlCol="0" anchor="ctr"/>
          <a:lstStyle/>
          <a:p>
            <a:pPr indent="0" marL="0">
              <a:buNone/>
            </a:pPr>
            <a:r>
              <a:rPr lang="en-US" sz="1200" b="1" spc="200" kern="0" dirty="0">
                <a:solidFill>
                  <a:srgbClr val="C9A24B"/>
                </a:solidFill>
                <a:latin typeface="Calibri" pitchFamily="34" charset="0"/>
                <a:ea typeface="Calibri" pitchFamily="34" charset="-122"/>
                <a:cs typeface="Calibri" pitchFamily="34" charset="-120"/>
              </a:rPr>
              <a:t>01 / Executive Summary</a:t>
            </a:r>
            <a:endParaRPr lang="en-US" sz="1200" dirty="0"/>
          </a:p>
        </p:txBody>
      </p:sp>
      <p:sp>
        <p:nvSpPr>
          <p:cNvPr id="3" name="Text 1"/>
          <p:cNvSpPr/>
          <p:nvPr/>
        </p:nvSpPr>
        <p:spPr>
          <a:xfrm>
            <a:off x="548640" y="713232"/>
            <a:ext cx="10789920" cy="822960"/>
          </a:xfrm>
          <a:prstGeom prst="rect">
            <a:avLst/>
          </a:prstGeom>
          <a:noFill/>
          <a:ln/>
        </p:spPr>
        <p:txBody>
          <a:bodyPr wrap="square" lIns="0" tIns="0" rIns="0" bIns="0"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A Large, Fast-Growing, Multi-Demand Market</a:t>
            </a:r>
            <a:endParaRPr lang="en-US" sz="3000" dirty="0"/>
          </a:p>
        </p:txBody>
      </p:sp>
      <p:sp>
        <p:nvSpPr>
          <p:cNvPr id="4" name="Shape 2"/>
          <p:cNvSpPr/>
          <p:nvPr/>
        </p:nvSpPr>
        <p:spPr>
          <a:xfrm>
            <a:off x="731520" y="1783080"/>
            <a:ext cx="3361944" cy="1234440"/>
          </a:xfrm>
          <a:prstGeom prst="roundRect">
            <a:avLst>
              <a:gd name="adj" fmla="val 5926"/>
            </a:avLst>
          </a:prstGeom>
          <a:solidFill>
            <a:srgbClr val="131B2E"/>
          </a:solidFill>
          <a:ln w="12700">
            <a:solidFill>
              <a:srgbClr val="22304A"/>
            </a:solidFill>
            <a:prstDash val="solid"/>
          </a:ln>
        </p:spPr>
      </p:sp>
      <p:sp>
        <p:nvSpPr>
          <p:cNvPr id="5" name="Text 3"/>
          <p:cNvSpPr/>
          <p:nvPr/>
        </p:nvSpPr>
        <p:spPr>
          <a:xfrm>
            <a:off x="932688" y="1929384"/>
            <a:ext cx="2996184" cy="274320"/>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ACTIVE LISTINGS</a:t>
            </a:r>
            <a:endParaRPr lang="en-US" sz="1050" dirty="0"/>
          </a:p>
        </p:txBody>
      </p:sp>
      <p:sp>
        <p:nvSpPr>
          <p:cNvPr id="6" name="Text 4"/>
          <p:cNvSpPr/>
          <p:nvPr/>
        </p:nvSpPr>
        <p:spPr>
          <a:xfrm>
            <a:off x="932688" y="2240280"/>
            <a:ext cx="2996184" cy="640080"/>
          </a:xfrm>
          <a:prstGeom prst="rect">
            <a:avLst/>
          </a:prstGeom>
          <a:noFill/>
          <a:ln/>
        </p:spPr>
        <p:txBody>
          <a:bodyPr wrap="square" lIns="0" tIns="0" rIns="0" bIns="0" rtlCol="0" anchor="ctr"/>
          <a:lstStyle/>
          <a:p>
            <a:pPr indent="0" marL="0">
              <a:buNone/>
            </a:pPr>
            <a:r>
              <a:rPr lang="en-US" sz="2400" b="1" dirty="0">
                <a:solidFill>
                  <a:srgbClr val="FFFFFF"/>
                </a:solidFill>
                <a:latin typeface="Georgia" pitchFamily="34" charset="0"/>
                <a:ea typeface="Georgia" pitchFamily="34" charset="-122"/>
                <a:cs typeface="Georgia" pitchFamily="34" charset="-120"/>
              </a:rPr>
              <a:t>2,343–2,950</a:t>
            </a:r>
            <a:endParaRPr lang="en-US" sz="2400" dirty="0"/>
          </a:p>
        </p:txBody>
      </p:sp>
      <p:sp>
        <p:nvSpPr>
          <p:cNvPr id="7" name="Shape 5"/>
          <p:cNvSpPr/>
          <p:nvPr/>
        </p:nvSpPr>
        <p:spPr>
          <a:xfrm>
            <a:off x="4413504" y="1783080"/>
            <a:ext cx="3361944" cy="1234440"/>
          </a:xfrm>
          <a:prstGeom prst="roundRect">
            <a:avLst>
              <a:gd name="adj" fmla="val 5926"/>
            </a:avLst>
          </a:prstGeom>
          <a:solidFill>
            <a:srgbClr val="131B2E"/>
          </a:solidFill>
          <a:ln w="12700">
            <a:solidFill>
              <a:srgbClr val="22304A"/>
            </a:solidFill>
            <a:prstDash val="solid"/>
          </a:ln>
        </p:spPr>
      </p:sp>
      <p:sp>
        <p:nvSpPr>
          <p:cNvPr id="8" name="Text 6"/>
          <p:cNvSpPr/>
          <p:nvPr/>
        </p:nvSpPr>
        <p:spPr>
          <a:xfrm>
            <a:off x="4614672" y="1929384"/>
            <a:ext cx="2996184" cy="274320"/>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AVG. OCCUPANCY</a:t>
            </a:r>
            <a:endParaRPr lang="en-US" sz="1050" dirty="0"/>
          </a:p>
        </p:txBody>
      </p:sp>
      <p:sp>
        <p:nvSpPr>
          <p:cNvPr id="9" name="Text 7"/>
          <p:cNvSpPr/>
          <p:nvPr/>
        </p:nvSpPr>
        <p:spPr>
          <a:xfrm>
            <a:off x="4614672" y="2240280"/>
            <a:ext cx="2996184" cy="640080"/>
          </a:xfrm>
          <a:prstGeom prst="rect">
            <a:avLst/>
          </a:prstGeom>
          <a:noFill/>
          <a:ln/>
        </p:spPr>
        <p:txBody>
          <a:bodyPr wrap="square" lIns="0" tIns="0" rIns="0" bIns="0" rtlCol="0" anchor="ctr"/>
          <a:lstStyle/>
          <a:p>
            <a:pPr indent="0" marL="0">
              <a:buNone/>
            </a:pPr>
            <a:r>
              <a:rPr lang="en-US" sz="2400" b="1" dirty="0">
                <a:solidFill>
                  <a:srgbClr val="FFFFFF"/>
                </a:solidFill>
                <a:latin typeface="Georgia" pitchFamily="34" charset="0"/>
                <a:ea typeface="Georgia" pitchFamily="34" charset="-122"/>
                <a:cs typeface="Georgia" pitchFamily="34" charset="-120"/>
              </a:rPr>
              <a:t>55.6–82%</a:t>
            </a:r>
            <a:endParaRPr lang="en-US" sz="2400" dirty="0"/>
          </a:p>
        </p:txBody>
      </p:sp>
      <p:sp>
        <p:nvSpPr>
          <p:cNvPr id="10" name="Shape 8"/>
          <p:cNvSpPr/>
          <p:nvPr/>
        </p:nvSpPr>
        <p:spPr>
          <a:xfrm>
            <a:off x="8095488" y="1783080"/>
            <a:ext cx="3361944" cy="1234440"/>
          </a:xfrm>
          <a:prstGeom prst="roundRect">
            <a:avLst>
              <a:gd name="adj" fmla="val 5926"/>
            </a:avLst>
          </a:prstGeom>
          <a:solidFill>
            <a:srgbClr val="131B2E"/>
          </a:solidFill>
          <a:ln w="12700">
            <a:solidFill>
              <a:srgbClr val="22304A"/>
            </a:solidFill>
            <a:prstDash val="solid"/>
          </a:ln>
        </p:spPr>
      </p:sp>
      <p:sp>
        <p:nvSpPr>
          <p:cNvPr id="11" name="Text 9"/>
          <p:cNvSpPr/>
          <p:nvPr/>
        </p:nvSpPr>
        <p:spPr>
          <a:xfrm>
            <a:off x="8296656" y="1929384"/>
            <a:ext cx="2996184" cy="274320"/>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AVG. ANNUAL REVENUE</a:t>
            </a:r>
            <a:endParaRPr lang="en-US" sz="1050" dirty="0"/>
          </a:p>
        </p:txBody>
      </p:sp>
      <p:sp>
        <p:nvSpPr>
          <p:cNvPr id="12" name="Text 10"/>
          <p:cNvSpPr/>
          <p:nvPr/>
        </p:nvSpPr>
        <p:spPr>
          <a:xfrm>
            <a:off x="8296656" y="2240280"/>
            <a:ext cx="2996184" cy="640080"/>
          </a:xfrm>
          <a:prstGeom prst="rect">
            <a:avLst/>
          </a:prstGeom>
          <a:noFill/>
          <a:ln/>
        </p:spPr>
        <p:txBody>
          <a:bodyPr wrap="square" lIns="0" tIns="0" rIns="0" bIns="0" rtlCol="0" anchor="ctr"/>
          <a:lstStyle/>
          <a:p>
            <a:pPr indent="0" marL="0">
              <a:buNone/>
            </a:pPr>
            <a:r>
              <a:rPr lang="en-US" sz="2400" b="1" dirty="0">
                <a:solidFill>
                  <a:srgbClr val="FFFFFF"/>
                </a:solidFill>
                <a:latin typeface="Georgia" pitchFamily="34" charset="0"/>
                <a:ea typeface="Georgia" pitchFamily="34" charset="-122"/>
                <a:cs typeface="Georgia" pitchFamily="34" charset="-120"/>
              </a:rPr>
              <a:t>$60K–$136K</a:t>
            </a:r>
            <a:endParaRPr lang="en-US" sz="2400" dirty="0"/>
          </a:p>
        </p:txBody>
      </p:sp>
      <p:sp>
        <p:nvSpPr>
          <p:cNvPr id="13" name="Text 11"/>
          <p:cNvSpPr/>
          <p:nvPr/>
        </p:nvSpPr>
        <p:spPr>
          <a:xfrm>
            <a:off x="731520" y="3337560"/>
            <a:ext cx="10698480" cy="1051560"/>
          </a:xfrm>
          <a:prstGeom prst="rect">
            <a:avLst/>
          </a:prstGeom>
          <a:noFill/>
          <a:ln/>
        </p:spPr>
        <p:txBody>
          <a:bodyPr wrap="square" lIns="0" tIns="0" rIns="0" bIns="0" rtlCol="0" anchor="t"/>
          <a:lstStyle/>
          <a:p>
            <a:pPr indent="0" marL="0">
              <a:lnSpc>
                <a:spcPct val="125000"/>
              </a:lnSpc>
              <a:buNone/>
            </a:pPr>
            <a:r>
              <a:rPr lang="en-US" sz="1450" dirty="0">
                <a:solidFill>
                  <a:srgbClr val="E9E7DF"/>
                </a:solidFill>
                <a:latin typeface="Calibri" pitchFamily="34" charset="0"/>
                <a:ea typeface="Calibri" pitchFamily="34" charset="-122"/>
                <a:cs typeface="Calibri" pitchFamily="34" charset="-120"/>
              </a:rPr>
              <a:t>Queenstown is one of New Zealand's largest short-term rental markets, with supply expanding 55.4% year-over-year even as nightly rates soften. Occupancy gains are currently outrunning rate pressure, and roughly 60% of listings operate near-year-round — this is a market of serious operators, not casual hosts.</a:t>
            </a:r>
            <a:endParaRPr lang="en-US" sz="1450" dirty="0"/>
          </a:p>
        </p:txBody>
      </p:sp>
      <p:sp>
        <p:nvSpPr>
          <p:cNvPr id="14" name="Shape 12"/>
          <p:cNvSpPr/>
          <p:nvPr/>
        </p:nvSpPr>
        <p:spPr>
          <a:xfrm>
            <a:off x="731520" y="4572000"/>
            <a:ext cx="10698480" cy="1417320"/>
          </a:xfrm>
          <a:prstGeom prst="roundRect">
            <a:avLst>
              <a:gd name="adj" fmla="val 5161"/>
            </a:avLst>
          </a:prstGeom>
          <a:solidFill>
            <a:srgbClr val="0F1626"/>
          </a:solidFill>
          <a:ln w="12700">
            <a:solidFill>
              <a:srgbClr val="22304A"/>
            </a:solidFill>
            <a:prstDash val="solid"/>
          </a:ln>
        </p:spPr>
      </p:sp>
      <p:sp>
        <p:nvSpPr>
          <p:cNvPr id="15" name="Text 13"/>
          <p:cNvSpPr/>
          <p:nvPr/>
        </p:nvSpPr>
        <p:spPr>
          <a:xfrm>
            <a:off x="960120" y="4736592"/>
            <a:ext cx="5486400" cy="274320"/>
          </a:xfrm>
          <a:prstGeom prst="rect">
            <a:avLst/>
          </a:prstGeom>
          <a:noFill/>
          <a:ln/>
        </p:spPr>
        <p:txBody>
          <a:bodyPr wrap="square" lIns="0" tIns="0" rIns="0" bIns="0" rtlCol="0" anchor="ctr"/>
          <a:lstStyle/>
          <a:p>
            <a:pPr indent="0" marL="0">
              <a:buNone/>
            </a:pPr>
            <a:r>
              <a:rPr lang="en-US" sz="1100" b="1" spc="150" kern="0" dirty="0">
                <a:solidFill>
                  <a:srgbClr val="C9A24B"/>
                </a:solidFill>
                <a:latin typeface="Calibri" pitchFamily="34" charset="0"/>
                <a:ea typeface="Calibri" pitchFamily="34" charset="-122"/>
                <a:cs typeface="Calibri" pitchFamily="34" charset="-120"/>
              </a:rPr>
              <a:t>CORE STRATEGIC OPPORTUNITY</a:t>
            </a:r>
            <a:endParaRPr lang="en-US" sz="1100" dirty="0"/>
          </a:p>
        </p:txBody>
      </p:sp>
      <p:sp>
        <p:nvSpPr>
          <p:cNvPr id="16" name="Text 14"/>
          <p:cNvSpPr/>
          <p:nvPr/>
        </p:nvSpPr>
        <p:spPr>
          <a:xfrm>
            <a:off x="960120" y="5047488"/>
            <a:ext cx="10241280" cy="822960"/>
          </a:xfrm>
          <a:prstGeom prst="rect">
            <a:avLst/>
          </a:prstGeom>
          <a:noFill/>
          <a:ln/>
        </p:spPr>
        <p:txBody>
          <a:bodyPr wrap="square" lIns="0" tIns="0" rIns="0" bIns="0" rtlCol="0" anchor="ctr"/>
          <a:lstStyle/>
          <a:p>
            <a:pPr indent="0" marL="0">
              <a:lnSpc>
                <a:spcPct val="120000"/>
              </a:lnSpc>
              <a:buNone/>
            </a:pPr>
            <a:r>
              <a:rPr lang="en-US" sz="1500" i="1" dirty="0">
                <a:solidFill>
                  <a:srgbClr val="FFFFFF"/>
                </a:solidFill>
                <a:latin typeface="Calibri" pitchFamily="34" charset="0"/>
                <a:ea typeface="Calibri" pitchFamily="34" charset="-122"/>
                <a:cs typeface="Calibri" pitchFamily="34" charset="-120"/>
              </a:rPr>
              <a:t>Professional STR management services for business-minded landlords who want strong yield without the operational or compliance burden — positioned around workforce housing and efficiency, not residential-to-STR conversion.</a:t>
            </a:r>
            <a:endParaRPr lang="en-US" sz="1500" dirty="0"/>
          </a:p>
        </p:txBody>
      </p:sp>
      <p:sp>
        <p:nvSpPr>
          <p:cNvPr id="17" name="Text 15"/>
          <p:cNvSpPr/>
          <p:nvPr/>
        </p:nvSpPr>
        <p:spPr>
          <a:xfrm>
            <a:off x="548640" y="6528816"/>
            <a:ext cx="7315200" cy="256032"/>
          </a:xfrm>
          <a:prstGeom prst="rect">
            <a:avLst/>
          </a:prstGeom>
          <a:noFill/>
          <a:ln/>
        </p:spPr>
        <p:txBody>
          <a:bodyPr wrap="square" lIns="0" tIns="0" rIns="0" bIns="0" rtlCol="0" anchor="ctr"/>
          <a:lstStyle/>
          <a:p>
            <a:pPr indent="0" marL="0">
              <a:buNone/>
            </a:pPr>
            <a:r>
              <a:rPr lang="en-US" sz="850" dirty="0">
                <a:solidFill>
                  <a:srgbClr val="8B93A8"/>
                </a:solidFill>
                <a:latin typeface="Calibri" pitchFamily="34" charset="0"/>
                <a:ea typeface="Calibri" pitchFamily="34" charset="-122"/>
                <a:cs typeface="Calibri" pitchFamily="34" charset="-120"/>
              </a:rPr>
              <a:t>Queenstown Airbnb Market Intelligence · 2026</a:t>
            </a:r>
            <a:endParaRPr lang="en-US" sz="850" dirty="0"/>
          </a:p>
        </p:txBody>
      </p:sp>
      <p:sp>
        <p:nvSpPr>
          <p:cNvPr id="18" name="Text 16"/>
          <p:cNvSpPr/>
          <p:nvPr/>
        </p:nvSpPr>
        <p:spPr>
          <a:xfrm>
            <a:off x="11430000" y="6528816"/>
            <a:ext cx="365760" cy="256032"/>
          </a:xfrm>
          <a:prstGeom prst="rect">
            <a:avLst/>
          </a:prstGeom>
          <a:noFill/>
          <a:ln/>
        </p:spPr>
        <p:txBody>
          <a:bodyPr wrap="square" lIns="0" tIns="0" rIns="0" bIns="0" rtlCol="0" anchor="ctr"/>
          <a:lstStyle/>
          <a:p>
            <a:pPr algn="r" indent="0" marL="0">
              <a:buNone/>
            </a:pPr>
            <a:r>
              <a:rPr lang="en-US" sz="850" dirty="0">
                <a:solidFill>
                  <a:srgbClr val="8B93A8"/>
                </a:solidFill>
                <a:latin typeface="Calibri" pitchFamily="34" charset="0"/>
                <a:ea typeface="Calibri" pitchFamily="34" charset="-122"/>
                <a:cs typeface="Calibri" pitchFamily="34" charset="-120"/>
              </a:rPr>
              <a:t>3</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548640" y="365760"/>
            <a:ext cx="7315200" cy="320040"/>
          </a:xfrm>
          <a:prstGeom prst="rect">
            <a:avLst/>
          </a:prstGeom>
          <a:noFill/>
          <a:ln/>
        </p:spPr>
        <p:txBody>
          <a:bodyPr wrap="square" lIns="0" tIns="0" rIns="0" bIns="0" rtlCol="0" anchor="ctr"/>
          <a:lstStyle/>
          <a:p>
            <a:pPr indent="0" marL="0">
              <a:buNone/>
            </a:pPr>
            <a:r>
              <a:rPr lang="en-US" sz="1200" b="1" spc="200" kern="0" dirty="0">
                <a:solidFill>
                  <a:srgbClr val="C9A24B"/>
                </a:solidFill>
                <a:latin typeface="Calibri" pitchFamily="34" charset="0"/>
                <a:ea typeface="Calibri" pitchFamily="34" charset="-122"/>
                <a:cs typeface="Calibri" pitchFamily="34" charset="-120"/>
              </a:rPr>
              <a:t>02 / Market Overview</a:t>
            </a:r>
            <a:endParaRPr lang="en-US" sz="1200" dirty="0"/>
          </a:p>
        </p:txBody>
      </p:sp>
      <p:sp>
        <p:nvSpPr>
          <p:cNvPr id="3" name="Text 1"/>
          <p:cNvSpPr/>
          <p:nvPr/>
        </p:nvSpPr>
        <p:spPr>
          <a:xfrm>
            <a:off x="548640" y="713232"/>
            <a:ext cx="10789920" cy="822960"/>
          </a:xfrm>
          <a:prstGeom prst="rect">
            <a:avLst/>
          </a:prstGeom>
          <a:noFill/>
          <a:ln/>
        </p:spPr>
        <p:txBody>
          <a:bodyPr wrap="square" lIns="0" tIns="0" rIns="0" bIns="0"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Platform Data Comparison</a:t>
            </a:r>
            <a:endParaRPr lang="en-US" sz="3000" dirty="0"/>
          </a:p>
        </p:txBody>
      </p:sp>
      <p:sp>
        <p:nvSpPr>
          <p:cNvPr id="4" name="Shape 2"/>
          <p:cNvSpPr/>
          <p:nvPr/>
        </p:nvSpPr>
        <p:spPr>
          <a:xfrm>
            <a:off x="731520" y="1691640"/>
            <a:ext cx="5180076" cy="2331720"/>
          </a:xfrm>
          <a:prstGeom prst="roundRect">
            <a:avLst>
              <a:gd name="adj" fmla="val 3137"/>
            </a:avLst>
          </a:prstGeom>
          <a:solidFill>
            <a:srgbClr val="131B2E"/>
          </a:solidFill>
          <a:ln w="12700">
            <a:solidFill>
              <a:srgbClr val="22304A"/>
            </a:solidFill>
            <a:prstDash val="solid"/>
          </a:ln>
        </p:spPr>
      </p:sp>
      <p:sp>
        <p:nvSpPr>
          <p:cNvPr id="5" name="Text 3"/>
          <p:cNvSpPr/>
          <p:nvPr/>
        </p:nvSpPr>
        <p:spPr>
          <a:xfrm>
            <a:off x="1005840" y="1874520"/>
            <a:ext cx="4631436" cy="411480"/>
          </a:xfrm>
          <a:prstGeom prst="rect">
            <a:avLst/>
          </a:prstGeom>
          <a:noFill/>
          <a:ln/>
        </p:spPr>
        <p:txBody>
          <a:bodyPr wrap="square" lIns="0" tIns="0" rIns="0" bIns="0" rtlCol="0" anchor="ctr"/>
          <a:lstStyle/>
          <a:p>
            <a:pPr indent="0" marL="0">
              <a:buNone/>
            </a:pPr>
            <a:r>
              <a:rPr lang="en-US" sz="2000" b="1" dirty="0">
                <a:solidFill>
                  <a:srgbClr val="C9A24B"/>
                </a:solidFill>
                <a:latin typeface="Georgia" pitchFamily="34" charset="0"/>
                <a:ea typeface="Georgia" pitchFamily="34" charset="-122"/>
                <a:cs typeface="Georgia" pitchFamily="34" charset="-120"/>
              </a:rPr>
              <a:t>AirROI</a:t>
            </a:r>
            <a:endParaRPr lang="en-US" sz="2000" dirty="0"/>
          </a:p>
        </p:txBody>
      </p:sp>
      <p:sp>
        <p:nvSpPr>
          <p:cNvPr id="6" name="Text 4"/>
          <p:cNvSpPr/>
          <p:nvPr/>
        </p:nvSpPr>
        <p:spPr>
          <a:xfrm>
            <a:off x="1005840" y="2258568"/>
            <a:ext cx="4631436" cy="274320"/>
          </a:xfrm>
          <a:prstGeom prst="rect">
            <a:avLst/>
          </a:prstGeom>
          <a:noFill/>
          <a:ln/>
        </p:spPr>
        <p:txBody>
          <a:bodyPr wrap="square" lIns="0" tIns="0" rIns="0" bIns="0" rtlCol="0" anchor="ctr"/>
          <a:lstStyle/>
          <a:p>
            <a:pPr indent="0" marL="0">
              <a:buNone/>
            </a:pPr>
            <a:r>
              <a:rPr lang="en-US" sz="1050" i="1" dirty="0">
                <a:solidFill>
                  <a:srgbClr val="8B93A8"/>
                </a:solidFill>
                <a:latin typeface="Calibri" pitchFamily="34" charset="0"/>
                <a:ea typeface="Calibri" pitchFamily="34" charset="-122"/>
                <a:cs typeface="Calibri" pitchFamily="34" charset="-120"/>
              </a:rPr>
              <a:t>Apr 2025 – Mar 2026</a:t>
            </a:r>
            <a:endParaRPr lang="en-US" sz="1050" dirty="0"/>
          </a:p>
        </p:txBody>
      </p:sp>
      <p:sp>
        <p:nvSpPr>
          <p:cNvPr id="7" name="Text 5"/>
          <p:cNvSpPr/>
          <p:nvPr/>
        </p:nvSpPr>
        <p:spPr>
          <a:xfrm>
            <a:off x="1005840" y="2651760"/>
            <a:ext cx="2547290" cy="256032"/>
          </a:xfrm>
          <a:prstGeom prst="rect">
            <a:avLst/>
          </a:prstGeom>
          <a:noFill/>
          <a:ln/>
        </p:spPr>
        <p:txBody>
          <a:bodyPr wrap="square" lIns="0" tIns="0" rIns="0" bIns="0" rtlCol="0" anchor="ctr"/>
          <a:lstStyle/>
          <a:p>
            <a:pPr indent="0" marL="0">
              <a:buNone/>
            </a:pPr>
            <a:r>
              <a:rPr lang="en-US" sz="1150" dirty="0">
                <a:solidFill>
                  <a:srgbClr val="8B93A8"/>
                </a:solidFill>
                <a:latin typeface="Calibri" pitchFamily="34" charset="0"/>
                <a:ea typeface="Calibri" pitchFamily="34" charset="-122"/>
                <a:cs typeface="Calibri" pitchFamily="34" charset="-120"/>
              </a:rPr>
              <a:t>Active Listings</a:t>
            </a:r>
            <a:endParaRPr lang="en-US" sz="1150" dirty="0"/>
          </a:p>
        </p:txBody>
      </p:sp>
      <p:sp>
        <p:nvSpPr>
          <p:cNvPr id="8" name="Text 6"/>
          <p:cNvSpPr/>
          <p:nvPr/>
        </p:nvSpPr>
        <p:spPr>
          <a:xfrm>
            <a:off x="3553130" y="2651760"/>
            <a:ext cx="2084146" cy="256032"/>
          </a:xfrm>
          <a:prstGeom prst="rect">
            <a:avLst/>
          </a:prstGeom>
          <a:noFill/>
          <a:ln/>
        </p:spPr>
        <p:txBody>
          <a:bodyPr wrap="square" lIns="0" tIns="0" rIns="0" bIns="0" rtlCol="0" anchor="ctr"/>
          <a:lstStyle/>
          <a:p>
            <a:pPr algn="r" indent="0" marL="0">
              <a:buNone/>
            </a:pPr>
            <a:r>
              <a:rPr lang="en-US" sz="1250" b="1" dirty="0">
                <a:solidFill>
                  <a:srgbClr val="FFFFFF"/>
                </a:solidFill>
                <a:latin typeface="Calibri" pitchFamily="34" charset="0"/>
                <a:ea typeface="Calibri" pitchFamily="34" charset="-122"/>
                <a:cs typeface="Calibri" pitchFamily="34" charset="-120"/>
              </a:rPr>
              <a:t>2,343</a:t>
            </a:r>
            <a:endParaRPr lang="en-US" sz="1250" dirty="0"/>
          </a:p>
        </p:txBody>
      </p:sp>
      <p:sp>
        <p:nvSpPr>
          <p:cNvPr id="9" name="Text 7"/>
          <p:cNvSpPr/>
          <p:nvPr/>
        </p:nvSpPr>
        <p:spPr>
          <a:xfrm>
            <a:off x="1005840" y="2916936"/>
            <a:ext cx="2547290" cy="256032"/>
          </a:xfrm>
          <a:prstGeom prst="rect">
            <a:avLst/>
          </a:prstGeom>
          <a:noFill/>
          <a:ln/>
        </p:spPr>
        <p:txBody>
          <a:bodyPr wrap="square" lIns="0" tIns="0" rIns="0" bIns="0" rtlCol="0" anchor="ctr"/>
          <a:lstStyle/>
          <a:p>
            <a:pPr indent="0" marL="0">
              <a:buNone/>
            </a:pPr>
            <a:r>
              <a:rPr lang="en-US" sz="1150" dirty="0">
                <a:solidFill>
                  <a:srgbClr val="8B93A8"/>
                </a:solidFill>
                <a:latin typeface="Calibri" pitchFamily="34" charset="0"/>
                <a:ea typeface="Calibri" pitchFamily="34" charset="-122"/>
                <a:cs typeface="Calibri" pitchFamily="34" charset="-120"/>
              </a:rPr>
              <a:t>Occupancy</a:t>
            </a:r>
            <a:endParaRPr lang="en-US" sz="1150" dirty="0"/>
          </a:p>
        </p:txBody>
      </p:sp>
      <p:sp>
        <p:nvSpPr>
          <p:cNvPr id="10" name="Text 8"/>
          <p:cNvSpPr/>
          <p:nvPr/>
        </p:nvSpPr>
        <p:spPr>
          <a:xfrm>
            <a:off x="3553130" y="2916936"/>
            <a:ext cx="2084146" cy="256032"/>
          </a:xfrm>
          <a:prstGeom prst="rect">
            <a:avLst/>
          </a:prstGeom>
          <a:noFill/>
          <a:ln/>
        </p:spPr>
        <p:txBody>
          <a:bodyPr wrap="square" lIns="0" tIns="0" rIns="0" bIns="0" rtlCol="0" anchor="ctr"/>
          <a:lstStyle/>
          <a:p>
            <a:pPr algn="r" indent="0" marL="0">
              <a:buNone/>
            </a:pPr>
            <a:r>
              <a:rPr lang="en-US" sz="1250" b="1" dirty="0">
                <a:solidFill>
                  <a:srgbClr val="FFFFFF"/>
                </a:solidFill>
                <a:latin typeface="Calibri" pitchFamily="34" charset="0"/>
                <a:ea typeface="Calibri" pitchFamily="34" charset="-122"/>
                <a:cs typeface="Calibri" pitchFamily="34" charset="-120"/>
              </a:rPr>
              <a:t>55.6%</a:t>
            </a:r>
            <a:endParaRPr lang="en-US" sz="1250" dirty="0"/>
          </a:p>
        </p:txBody>
      </p:sp>
      <p:sp>
        <p:nvSpPr>
          <p:cNvPr id="11" name="Text 9"/>
          <p:cNvSpPr/>
          <p:nvPr/>
        </p:nvSpPr>
        <p:spPr>
          <a:xfrm>
            <a:off x="1005840" y="3182112"/>
            <a:ext cx="2547290" cy="256032"/>
          </a:xfrm>
          <a:prstGeom prst="rect">
            <a:avLst/>
          </a:prstGeom>
          <a:noFill/>
          <a:ln/>
        </p:spPr>
        <p:txBody>
          <a:bodyPr wrap="square" lIns="0" tIns="0" rIns="0" bIns="0" rtlCol="0" anchor="ctr"/>
          <a:lstStyle/>
          <a:p>
            <a:pPr indent="0" marL="0">
              <a:buNone/>
            </a:pPr>
            <a:r>
              <a:rPr lang="en-US" sz="1150" dirty="0">
                <a:solidFill>
                  <a:srgbClr val="8B93A8"/>
                </a:solidFill>
                <a:latin typeface="Calibri" pitchFamily="34" charset="0"/>
                <a:ea typeface="Calibri" pitchFamily="34" charset="-122"/>
                <a:cs typeface="Calibri" pitchFamily="34" charset="-120"/>
              </a:rPr>
              <a:t>ADR</a:t>
            </a:r>
            <a:endParaRPr lang="en-US" sz="1150" dirty="0"/>
          </a:p>
        </p:txBody>
      </p:sp>
      <p:sp>
        <p:nvSpPr>
          <p:cNvPr id="12" name="Text 10"/>
          <p:cNvSpPr/>
          <p:nvPr/>
        </p:nvSpPr>
        <p:spPr>
          <a:xfrm>
            <a:off x="3553130" y="3182112"/>
            <a:ext cx="2084146" cy="256032"/>
          </a:xfrm>
          <a:prstGeom prst="rect">
            <a:avLst/>
          </a:prstGeom>
          <a:noFill/>
          <a:ln/>
        </p:spPr>
        <p:txBody>
          <a:bodyPr wrap="square" lIns="0" tIns="0" rIns="0" bIns="0" rtlCol="0" anchor="ctr"/>
          <a:lstStyle/>
          <a:p>
            <a:pPr algn="r" indent="0" marL="0">
              <a:buNone/>
            </a:pPr>
            <a:r>
              <a:rPr lang="en-US" sz="1250" b="1" dirty="0">
                <a:solidFill>
                  <a:srgbClr val="FFFFFF"/>
                </a:solidFill>
                <a:latin typeface="Calibri" pitchFamily="34" charset="0"/>
                <a:ea typeface="Calibri" pitchFamily="34" charset="-122"/>
                <a:cs typeface="Calibri" pitchFamily="34" charset="-120"/>
              </a:rPr>
              <a:t>$364/night</a:t>
            </a:r>
            <a:endParaRPr lang="en-US" sz="1250" dirty="0"/>
          </a:p>
        </p:txBody>
      </p:sp>
      <p:sp>
        <p:nvSpPr>
          <p:cNvPr id="13" name="Text 11"/>
          <p:cNvSpPr/>
          <p:nvPr/>
        </p:nvSpPr>
        <p:spPr>
          <a:xfrm>
            <a:off x="1005840" y="3447288"/>
            <a:ext cx="2547290" cy="256032"/>
          </a:xfrm>
          <a:prstGeom prst="rect">
            <a:avLst/>
          </a:prstGeom>
          <a:noFill/>
          <a:ln/>
        </p:spPr>
        <p:txBody>
          <a:bodyPr wrap="square" lIns="0" tIns="0" rIns="0" bIns="0" rtlCol="0" anchor="ctr"/>
          <a:lstStyle/>
          <a:p>
            <a:pPr indent="0" marL="0">
              <a:buNone/>
            </a:pPr>
            <a:r>
              <a:rPr lang="en-US" sz="1150" dirty="0">
                <a:solidFill>
                  <a:srgbClr val="8B93A8"/>
                </a:solidFill>
                <a:latin typeface="Calibri" pitchFamily="34" charset="0"/>
                <a:ea typeface="Calibri" pitchFamily="34" charset="-122"/>
                <a:cs typeface="Calibri" pitchFamily="34" charset="-120"/>
              </a:rPr>
              <a:t>Avg. Annual Revenue</a:t>
            </a:r>
            <a:endParaRPr lang="en-US" sz="1150" dirty="0"/>
          </a:p>
        </p:txBody>
      </p:sp>
      <p:sp>
        <p:nvSpPr>
          <p:cNvPr id="14" name="Text 12"/>
          <p:cNvSpPr/>
          <p:nvPr/>
        </p:nvSpPr>
        <p:spPr>
          <a:xfrm>
            <a:off x="3553130" y="3447288"/>
            <a:ext cx="2084146" cy="256032"/>
          </a:xfrm>
          <a:prstGeom prst="rect">
            <a:avLst/>
          </a:prstGeom>
          <a:noFill/>
          <a:ln/>
        </p:spPr>
        <p:txBody>
          <a:bodyPr wrap="square" lIns="0" tIns="0" rIns="0" bIns="0" rtlCol="0" anchor="ctr"/>
          <a:lstStyle/>
          <a:p>
            <a:pPr algn="r" indent="0" marL="0">
              <a:buNone/>
            </a:pPr>
            <a:r>
              <a:rPr lang="en-US" sz="1250" b="1" dirty="0">
                <a:solidFill>
                  <a:srgbClr val="FFFFFF"/>
                </a:solidFill>
                <a:latin typeface="Calibri" pitchFamily="34" charset="0"/>
                <a:ea typeface="Calibri" pitchFamily="34" charset="-122"/>
                <a:cs typeface="Calibri" pitchFamily="34" charset="-120"/>
              </a:rPr>
              <a:t>$60,418</a:t>
            </a:r>
            <a:endParaRPr lang="en-US" sz="1250" dirty="0"/>
          </a:p>
        </p:txBody>
      </p:sp>
      <p:sp>
        <p:nvSpPr>
          <p:cNvPr id="15" name="Text 13"/>
          <p:cNvSpPr/>
          <p:nvPr/>
        </p:nvSpPr>
        <p:spPr>
          <a:xfrm>
            <a:off x="1005840" y="3712464"/>
            <a:ext cx="2547290" cy="256032"/>
          </a:xfrm>
          <a:prstGeom prst="rect">
            <a:avLst/>
          </a:prstGeom>
          <a:noFill/>
          <a:ln/>
        </p:spPr>
        <p:txBody>
          <a:bodyPr wrap="square" lIns="0" tIns="0" rIns="0" bIns="0" rtlCol="0" anchor="ctr"/>
          <a:lstStyle/>
          <a:p>
            <a:pPr indent="0" marL="0">
              <a:buNone/>
            </a:pPr>
            <a:r>
              <a:rPr lang="en-US" sz="1150" dirty="0">
                <a:solidFill>
                  <a:srgbClr val="8B93A8"/>
                </a:solidFill>
                <a:latin typeface="Calibri" pitchFamily="34" charset="0"/>
                <a:ea typeface="Calibri" pitchFamily="34" charset="-122"/>
                <a:cs typeface="Calibri" pitchFamily="34" charset="-120"/>
              </a:rPr>
              <a:t>Supply Growth (YoY)</a:t>
            </a:r>
            <a:endParaRPr lang="en-US" sz="1150" dirty="0"/>
          </a:p>
        </p:txBody>
      </p:sp>
      <p:sp>
        <p:nvSpPr>
          <p:cNvPr id="16" name="Text 14"/>
          <p:cNvSpPr/>
          <p:nvPr/>
        </p:nvSpPr>
        <p:spPr>
          <a:xfrm>
            <a:off x="3553130" y="3712464"/>
            <a:ext cx="2084146" cy="256032"/>
          </a:xfrm>
          <a:prstGeom prst="rect">
            <a:avLst/>
          </a:prstGeom>
          <a:noFill/>
          <a:ln/>
        </p:spPr>
        <p:txBody>
          <a:bodyPr wrap="square" lIns="0" tIns="0" rIns="0" bIns="0" rtlCol="0" anchor="ctr"/>
          <a:lstStyle/>
          <a:p>
            <a:pPr algn="r" indent="0" marL="0">
              <a:buNone/>
            </a:pPr>
            <a:r>
              <a:rPr lang="en-US" sz="1250" b="1" dirty="0">
                <a:solidFill>
                  <a:srgbClr val="FFFFFF"/>
                </a:solidFill>
                <a:latin typeface="Calibri" pitchFamily="34" charset="0"/>
                <a:ea typeface="Calibri" pitchFamily="34" charset="-122"/>
                <a:cs typeface="Calibri" pitchFamily="34" charset="-120"/>
              </a:rPr>
              <a:t>+55.4%</a:t>
            </a:r>
            <a:endParaRPr lang="en-US" sz="1250" dirty="0"/>
          </a:p>
        </p:txBody>
      </p:sp>
      <p:sp>
        <p:nvSpPr>
          <p:cNvPr id="17" name="Shape 15"/>
          <p:cNvSpPr/>
          <p:nvPr/>
        </p:nvSpPr>
        <p:spPr>
          <a:xfrm>
            <a:off x="6277356" y="1691640"/>
            <a:ext cx="5180076" cy="2331720"/>
          </a:xfrm>
          <a:prstGeom prst="roundRect">
            <a:avLst>
              <a:gd name="adj" fmla="val 3137"/>
            </a:avLst>
          </a:prstGeom>
          <a:solidFill>
            <a:srgbClr val="131B2E"/>
          </a:solidFill>
          <a:ln w="12700">
            <a:solidFill>
              <a:srgbClr val="22304A"/>
            </a:solidFill>
            <a:prstDash val="solid"/>
          </a:ln>
        </p:spPr>
      </p:sp>
      <p:sp>
        <p:nvSpPr>
          <p:cNvPr id="18" name="Text 16"/>
          <p:cNvSpPr/>
          <p:nvPr/>
        </p:nvSpPr>
        <p:spPr>
          <a:xfrm>
            <a:off x="6551676" y="1874520"/>
            <a:ext cx="4631436" cy="411480"/>
          </a:xfrm>
          <a:prstGeom prst="rect">
            <a:avLst/>
          </a:prstGeom>
          <a:noFill/>
          <a:ln/>
        </p:spPr>
        <p:txBody>
          <a:bodyPr wrap="square" lIns="0" tIns="0" rIns="0" bIns="0" rtlCol="0" anchor="ctr"/>
          <a:lstStyle/>
          <a:p>
            <a:pPr indent="0" marL="0">
              <a:buNone/>
            </a:pPr>
            <a:r>
              <a:rPr lang="en-US" sz="2000" b="1" dirty="0">
                <a:solidFill>
                  <a:srgbClr val="C9A24B"/>
                </a:solidFill>
                <a:latin typeface="Georgia" pitchFamily="34" charset="0"/>
                <a:ea typeface="Georgia" pitchFamily="34" charset="-122"/>
                <a:cs typeface="Georgia" pitchFamily="34" charset="-120"/>
              </a:rPr>
              <a:t>Airbtics</a:t>
            </a:r>
            <a:endParaRPr lang="en-US" sz="2000" dirty="0"/>
          </a:p>
        </p:txBody>
      </p:sp>
      <p:sp>
        <p:nvSpPr>
          <p:cNvPr id="19" name="Text 17"/>
          <p:cNvSpPr/>
          <p:nvPr/>
        </p:nvSpPr>
        <p:spPr>
          <a:xfrm>
            <a:off x="6551676" y="2258568"/>
            <a:ext cx="4631436" cy="274320"/>
          </a:xfrm>
          <a:prstGeom prst="rect">
            <a:avLst/>
          </a:prstGeom>
          <a:noFill/>
          <a:ln/>
        </p:spPr>
        <p:txBody>
          <a:bodyPr wrap="square" lIns="0" tIns="0" rIns="0" bIns="0" rtlCol="0" anchor="ctr"/>
          <a:lstStyle/>
          <a:p>
            <a:pPr indent="0" marL="0">
              <a:buNone/>
            </a:pPr>
            <a:r>
              <a:rPr lang="en-US" sz="1050" i="1" dirty="0">
                <a:solidFill>
                  <a:srgbClr val="8B93A8"/>
                </a:solidFill>
                <a:latin typeface="Calibri" pitchFamily="34" charset="0"/>
                <a:ea typeface="Calibri" pitchFamily="34" charset="-122"/>
                <a:cs typeface="Calibri" pitchFamily="34" charset="-120"/>
              </a:rPr>
              <a:t>Feb 2025 – Jan 2026</a:t>
            </a:r>
            <a:endParaRPr lang="en-US" sz="1050" dirty="0"/>
          </a:p>
        </p:txBody>
      </p:sp>
      <p:sp>
        <p:nvSpPr>
          <p:cNvPr id="20" name="Text 18"/>
          <p:cNvSpPr/>
          <p:nvPr/>
        </p:nvSpPr>
        <p:spPr>
          <a:xfrm>
            <a:off x="6551676" y="2651760"/>
            <a:ext cx="2547290" cy="256032"/>
          </a:xfrm>
          <a:prstGeom prst="rect">
            <a:avLst/>
          </a:prstGeom>
          <a:noFill/>
          <a:ln/>
        </p:spPr>
        <p:txBody>
          <a:bodyPr wrap="square" lIns="0" tIns="0" rIns="0" bIns="0" rtlCol="0" anchor="ctr"/>
          <a:lstStyle/>
          <a:p>
            <a:pPr indent="0" marL="0">
              <a:buNone/>
            </a:pPr>
            <a:r>
              <a:rPr lang="en-US" sz="1150" dirty="0">
                <a:solidFill>
                  <a:srgbClr val="8B93A8"/>
                </a:solidFill>
                <a:latin typeface="Calibri" pitchFamily="34" charset="0"/>
                <a:ea typeface="Calibri" pitchFamily="34" charset="-122"/>
                <a:cs typeface="Calibri" pitchFamily="34" charset="-120"/>
              </a:rPr>
              <a:t>Active Listings</a:t>
            </a:r>
            <a:endParaRPr lang="en-US" sz="1150" dirty="0"/>
          </a:p>
        </p:txBody>
      </p:sp>
      <p:sp>
        <p:nvSpPr>
          <p:cNvPr id="21" name="Text 19"/>
          <p:cNvSpPr/>
          <p:nvPr/>
        </p:nvSpPr>
        <p:spPr>
          <a:xfrm>
            <a:off x="9098966" y="2651760"/>
            <a:ext cx="2084146" cy="256032"/>
          </a:xfrm>
          <a:prstGeom prst="rect">
            <a:avLst/>
          </a:prstGeom>
          <a:noFill/>
          <a:ln/>
        </p:spPr>
        <p:txBody>
          <a:bodyPr wrap="square" lIns="0" tIns="0" rIns="0" bIns="0" rtlCol="0" anchor="ctr"/>
          <a:lstStyle/>
          <a:p>
            <a:pPr algn="r" indent="0" marL="0">
              <a:buNone/>
            </a:pPr>
            <a:r>
              <a:rPr lang="en-US" sz="1250" b="1" dirty="0">
                <a:solidFill>
                  <a:srgbClr val="FFFFFF"/>
                </a:solidFill>
                <a:latin typeface="Calibri" pitchFamily="34" charset="0"/>
                <a:ea typeface="Calibri" pitchFamily="34" charset="-122"/>
                <a:cs typeface="Calibri" pitchFamily="34" charset="-120"/>
              </a:rPr>
              <a:t>2,434</a:t>
            </a:r>
            <a:endParaRPr lang="en-US" sz="1250" dirty="0"/>
          </a:p>
        </p:txBody>
      </p:sp>
      <p:sp>
        <p:nvSpPr>
          <p:cNvPr id="22" name="Text 20"/>
          <p:cNvSpPr/>
          <p:nvPr/>
        </p:nvSpPr>
        <p:spPr>
          <a:xfrm>
            <a:off x="6551676" y="2916936"/>
            <a:ext cx="2547290" cy="256032"/>
          </a:xfrm>
          <a:prstGeom prst="rect">
            <a:avLst/>
          </a:prstGeom>
          <a:noFill/>
          <a:ln/>
        </p:spPr>
        <p:txBody>
          <a:bodyPr wrap="square" lIns="0" tIns="0" rIns="0" bIns="0" rtlCol="0" anchor="ctr"/>
          <a:lstStyle/>
          <a:p>
            <a:pPr indent="0" marL="0">
              <a:buNone/>
            </a:pPr>
            <a:r>
              <a:rPr lang="en-US" sz="1150" dirty="0">
                <a:solidFill>
                  <a:srgbClr val="8B93A8"/>
                </a:solidFill>
                <a:latin typeface="Calibri" pitchFamily="34" charset="0"/>
                <a:ea typeface="Calibri" pitchFamily="34" charset="-122"/>
                <a:cs typeface="Calibri" pitchFamily="34" charset="-120"/>
              </a:rPr>
              <a:t>Occupancy</a:t>
            </a:r>
            <a:endParaRPr lang="en-US" sz="1150" dirty="0"/>
          </a:p>
        </p:txBody>
      </p:sp>
      <p:sp>
        <p:nvSpPr>
          <p:cNvPr id="23" name="Text 21"/>
          <p:cNvSpPr/>
          <p:nvPr/>
        </p:nvSpPr>
        <p:spPr>
          <a:xfrm>
            <a:off x="9098966" y="2916936"/>
            <a:ext cx="2084146" cy="256032"/>
          </a:xfrm>
          <a:prstGeom prst="rect">
            <a:avLst/>
          </a:prstGeom>
          <a:noFill/>
          <a:ln/>
        </p:spPr>
        <p:txBody>
          <a:bodyPr wrap="square" lIns="0" tIns="0" rIns="0" bIns="0" rtlCol="0" anchor="ctr"/>
          <a:lstStyle/>
          <a:p>
            <a:pPr algn="r" indent="0" marL="0">
              <a:buNone/>
            </a:pPr>
            <a:r>
              <a:rPr lang="en-US" sz="1250" b="1" dirty="0">
                <a:solidFill>
                  <a:srgbClr val="FFFFFF"/>
                </a:solidFill>
                <a:latin typeface="Calibri" pitchFamily="34" charset="0"/>
                <a:ea typeface="Calibri" pitchFamily="34" charset="-122"/>
                <a:cs typeface="Calibri" pitchFamily="34" charset="-120"/>
              </a:rPr>
              <a:t>82%</a:t>
            </a:r>
            <a:endParaRPr lang="en-US" sz="1250" dirty="0"/>
          </a:p>
        </p:txBody>
      </p:sp>
      <p:sp>
        <p:nvSpPr>
          <p:cNvPr id="24" name="Text 22"/>
          <p:cNvSpPr/>
          <p:nvPr/>
        </p:nvSpPr>
        <p:spPr>
          <a:xfrm>
            <a:off x="6551676" y="3182112"/>
            <a:ext cx="2547290" cy="256032"/>
          </a:xfrm>
          <a:prstGeom prst="rect">
            <a:avLst/>
          </a:prstGeom>
          <a:noFill/>
          <a:ln/>
        </p:spPr>
        <p:txBody>
          <a:bodyPr wrap="square" lIns="0" tIns="0" rIns="0" bIns="0" rtlCol="0" anchor="ctr"/>
          <a:lstStyle/>
          <a:p>
            <a:pPr indent="0" marL="0">
              <a:buNone/>
            </a:pPr>
            <a:r>
              <a:rPr lang="en-US" sz="1150" dirty="0">
                <a:solidFill>
                  <a:srgbClr val="8B93A8"/>
                </a:solidFill>
                <a:latin typeface="Calibri" pitchFamily="34" charset="0"/>
                <a:ea typeface="Calibri" pitchFamily="34" charset="-122"/>
                <a:cs typeface="Calibri" pitchFamily="34" charset="-120"/>
              </a:rPr>
              <a:t>ADR</a:t>
            </a:r>
            <a:endParaRPr lang="en-US" sz="1150" dirty="0"/>
          </a:p>
        </p:txBody>
      </p:sp>
      <p:sp>
        <p:nvSpPr>
          <p:cNvPr id="25" name="Text 23"/>
          <p:cNvSpPr/>
          <p:nvPr/>
        </p:nvSpPr>
        <p:spPr>
          <a:xfrm>
            <a:off x="9098966" y="3182112"/>
            <a:ext cx="2084146" cy="256032"/>
          </a:xfrm>
          <a:prstGeom prst="rect">
            <a:avLst/>
          </a:prstGeom>
          <a:noFill/>
          <a:ln/>
        </p:spPr>
        <p:txBody>
          <a:bodyPr wrap="square" lIns="0" tIns="0" rIns="0" bIns="0" rtlCol="0" anchor="ctr"/>
          <a:lstStyle/>
          <a:p>
            <a:pPr algn="r" indent="0" marL="0">
              <a:buNone/>
            </a:pPr>
            <a:r>
              <a:rPr lang="en-US" sz="1250" b="1" dirty="0">
                <a:solidFill>
                  <a:srgbClr val="FFFFFF"/>
                </a:solidFill>
                <a:latin typeface="Calibri" pitchFamily="34" charset="0"/>
                <a:ea typeface="Calibri" pitchFamily="34" charset="-122"/>
                <a:cs typeface="Calibri" pitchFamily="34" charset="-120"/>
              </a:rPr>
              <a:t>—</a:t>
            </a:r>
            <a:endParaRPr lang="en-US" sz="1250" dirty="0"/>
          </a:p>
        </p:txBody>
      </p:sp>
      <p:sp>
        <p:nvSpPr>
          <p:cNvPr id="26" name="Text 24"/>
          <p:cNvSpPr/>
          <p:nvPr/>
        </p:nvSpPr>
        <p:spPr>
          <a:xfrm>
            <a:off x="6551676" y="3447288"/>
            <a:ext cx="2547290" cy="256032"/>
          </a:xfrm>
          <a:prstGeom prst="rect">
            <a:avLst/>
          </a:prstGeom>
          <a:noFill/>
          <a:ln/>
        </p:spPr>
        <p:txBody>
          <a:bodyPr wrap="square" lIns="0" tIns="0" rIns="0" bIns="0" rtlCol="0" anchor="ctr"/>
          <a:lstStyle/>
          <a:p>
            <a:pPr indent="0" marL="0">
              <a:buNone/>
            </a:pPr>
            <a:r>
              <a:rPr lang="en-US" sz="1150" dirty="0">
                <a:solidFill>
                  <a:srgbClr val="8B93A8"/>
                </a:solidFill>
                <a:latin typeface="Calibri" pitchFamily="34" charset="0"/>
                <a:ea typeface="Calibri" pitchFamily="34" charset="-122"/>
                <a:cs typeface="Calibri" pitchFamily="34" charset="-120"/>
              </a:rPr>
              <a:t>Median Annual Revenue</a:t>
            </a:r>
            <a:endParaRPr lang="en-US" sz="1150" dirty="0"/>
          </a:p>
        </p:txBody>
      </p:sp>
      <p:sp>
        <p:nvSpPr>
          <p:cNvPr id="27" name="Text 25"/>
          <p:cNvSpPr/>
          <p:nvPr/>
        </p:nvSpPr>
        <p:spPr>
          <a:xfrm>
            <a:off x="9098966" y="3447288"/>
            <a:ext cx="2084146" cy="256032"/>
          </a:xfrm>
          <a:prstGeom prst="rect">
            <a:avLst/>
          </a:prstGeom>
          <a:noFill/>
          <a:ln/>
        </p:spPr>
        <p:txBody>
          <a:bodyPr wrap="square" lIns="0" tIns="0" rIns="0" bIns="0" rtlCol="0" anchor="ctr"/>
          <a:lstStyle/>
          <a:p>
            <a:pPr algn="r" indent="0" marL="0">
              <a:buNone/>
            </a:pPr>
            <a:r>
              <a:rPr lang="en-US" sz="1250" b="1" dirty="0">
                <a:solidFill>
                  <a:srgbClr val="FFFFFF"/>
                </a:solidFill>
                <a:latin typeface="Calibri" pitchFamily="34" charset="0"/>
                <a:ea typeface="Calibri" pitchFamily="34" charset="-122"/>
                <a:cs typeface="Calibri" pitchFamily="34" charset="-120"/>
              </a:rPr>
              <a:t>~$136,000</a:t>
            </a:r>
            <a:endParaRPr lang="en-US" sz="1250" dirty="0"/>
          </a:p>
        </p:txBody>
      </p:sp>
      <p:sp>
        <p:nvSpPr>
          <p:cNvPr id="28" name="Text 26"/>
          <p:cNvSpPr/>
          <p:nvPr/>
        </p:nvSpPr>
        <p:spPr>
          <a:xfrm>
            <a:off x="6551676" y="3712464"/>
            <a:ext cx="2547290" cy="256032"/>
          </a:xfrm>
          <a:prstGeom prst="rect">
            <a:avLst/>
          </a:prstGeom>
          <a:noFill/>
          <a:ln/>
        </p:spPr>
        <p:txBody>
          <a:bodyPr wrap="square" lIns="0" tIns="0" rIns="0" bIns="0" rtlCol="0" anchor="ctr"/>
          <a:lstStyle/>
          <a:p>
            <a:pPr indent="0" marL="0">
              <a:buNone/>
            </a:pPr>
            <a:r>
              <a:rPr lang="en-US" sz="1150" dirty="0">
                <a:solidFill>
                  <a:srgbClr val="8B93A8"/>
                </a:solidFill>
                <a:latin typeface="Calibri" pitchFamily="34" charset="0"/>
                <a:ea typeface="Calibri" pitchFamily="34" charset="-122"/>
                <a:cs typeface="Calibri" pitchFamily="34" charset="-120"/>
              </a:rPr>
              <a:t>Supply Growth (YoY)</a:t>
            </a:r>
            <a:endParaRPr lang="en-US" sz="1150" dirty="0"/>
          </a:p>
        </p:txBody>
      </p:sp>
      <p:sp>
        <p:nvSpPr>
          <p:cNvPr id="29" name="Text 27"/>
          <p:cNvSpPr/>
          <p:nvPr/>
        </p:nvSpPr>
        <p:spPr>
          <a:xfrm>
            <a:off x="9098966" y="3712464"/>
            <a:ext cx="2084146" cy="256032"/>
          </a:xfrm>
          <a:prstGeom prst="rect">
            <a:avLst/>
          </a:prstGeom>
          <a:noFill/>
          <a:ln/>
        </p:spPr>
        <p:txBody>
          <a:bodyPr wrap="square" lIns="0" tIns="0" rIns="0" bIns="0" rtlCol="0" anchor="ctr"/>
          <a:lstStyle/>
          <a:p>
            <a:pPr algn="r" indent="0" marL="0">
              <a:buNone/>
            </a:pPr>
            <a:r>
              <a:rPr lang="en-US" sz="1250" b="1" dirty="0">
                <a:solidFill>
                  <a:srgbClr val="FFFFFF"/>
                </a:solidFill>
                <a:latin typeface="Calibri" pitchFamily="34" charset="0"/>
                <a:ea typeface="Calibri" pitchFamily="34" charset="-122"/>
                <a:cs typeface="Calibri" pitchFamily="34" charset="-120"/>
              </a:rPr>
              <a:t>—</a:t>
            </a:r>
            <a:endParaRPr lang="en-US" sz="1250" dirty="0"/>
          </a:p>
        </p:txBody>
      </p:sp>
      <p:sp>
        <p:nvSpPr>
          <p:cNvPr id="30" name="Shape 28"/>
          <p:cNvSpPr/>
          <p:nvPr/>
        </p:nvSpPr>
        <p:spPr>
          <a:xfrm>
            <a:off x="731520" y="4224528"/>
            <a:ext cx="5212080" cy="310896"/>
          </a:xfrm>
          <a:prstGeom prst="roundRect">
            <a:avLst>
              <a:gd name="adj" fmla="val 14706"/>
            </a:avLst>
          </a:prstGeom>
          <a:solidFill>
            <a:srgbClr val="1C2A45"/>
          </a:solidFill>
          <a:ln/>
        </p:spPr>
      </p:sp>
      <p:sp>
        <p:nvSpPr>
          <p:cNvPr id="31" name="Text 29"/>
          <p:cNvSpPr/>
          <p:nvPr/>
        </p:nvSpPr>
        <p:spPr>
          <a:xfrm>
            <a:off x="841248" y="4224528"/>
            <a:ext cx="4992624" cy="310896"/>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KEY INSIGHT</a:t>
            </a:r>
            <a:endParaRPr lang="en-US" sz="1050" dirty="0"/>
          </a:p>
        </p:txBody>
      </p:sp>
      <p:sp>
        <p:nvSpPr>
          <p:cNvPr id="32" name="Text 30"/>
          <p:cNvSpPr/>
          <p:nvPr/>
        </p:nvSpPr>
        <p:spPr>
          <a:xfrm>
            <a:off x="731520" y="4572000"/>
            <a:ext cx="5212080" cy="1463040"/>
          </a:xfrm>
          <a:prstGeom prst="rect">
            <a:avLst/>
          </a:prstGeom>
          <a:noFill/>
          <a:ln/>
        </p:spPr>
        <p:txBody>
          <a:bodyPr wrap="square" lIns="0" tIns="0" rIns="0" bIns="0" rtlCol="0" anchor="ctr"/>
          <a:lstStyle/>
          <a:p>
            <a:pPr indent="0" marL="0">
              <a:lnSpc>
                <a:spcPct val="120000"/>
              </a:lnSpc>
              <a:buNone/>
            </a:pPr>
            <a:r>
              <a:rPr lang="en-US" sz="1150" dirty="0">
                <a:solidFill>
                  <a:srgbClr val="E9E7DF"/>
                </a:solidFill>
                <a:latin typeface="Calibri" pitchFamily="34" charset="0"/>
                <a:ea typeface="Calibri" pitchFamily="34" charset="-122"/>
                <a:cs typeface="Calibri" pitchFamily="34" charset="-120"/>
              </a:rPr>
              <a:t>Even the two most directly comparable platforms disagree by 26 points on occupancy and over $75,000 on annual revenue — absolute figures are directional, not precise.</a:t>
            </a:r>
            <a:endParaRPr lang="en-US" sz="1150" dirty="0"/>
          </a:p>
        </p:txBody>
      </p:sp>
      <p:sp>
        <p:nvSpPr>
          <p:cNvPr id="33" name="Shape 31"/>
          <p:cNvSpPr/>
          <p:nvPr/>
        </p:nvSpPr>
        <p:spPr>
          <a:xfrm>
            <a:off x="6263640" y="4224528"/>
            <a:ext cx="5166360" cy="310896"/>
          </a:xfrm>
          <a:prstGeom prst="roundRect">
            <a:avLst>
              <a:gd name="adj" fmla="val 14706"/>
            </a:avLst>
          </a:prstGeom>
          <a:solidFill>
            <a:srgbClr val="1C2A45"/>
          </a:solidFill>
          <a:ln/>
        </p:spPr>
      </p:sp>
      <p:sp>
        <p:nvSpPr>
          <p:cNvPr id="34" name="Text 32"/>
          <p:cNvSpPr/>
          <p:nvPr/>
        </p:nvSpPr>
        <p:spPr>
          <a:xfrm>
            <a:off x="6373368" y="4224528"/>
            <a:ext cx="4946904" cy="310896"/>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MARKET CHARACTERISTIC</a:t>
            </a:r>
            <a:endParaRPr lang="en-US" sz="1050" dirty="0"/>
          </a:p>
        </p:txBody>
      </p:sp>
      <p:sp>
        <p:nvSpPr>
          <p:cNvPr id="35" name="Text 33"/>
          <p:cNvSpPr/>
          <p:nvPr/>
        </p:nvSpPr>
        <p:spPr>
          <a:xfrm>
            <a:off x="6263640" y="4572000"/>
            <a:ext cx="5166360" cy="1463040"/>
          </a:xfrm>
          <a:prstGeom prst="rect">
            <a:avLst/>
          </a:prstGeom>
          <a:noFill/>
          <a:ln/>
        </p:spPr>
        <p:txBody>
          <a:bodyPr wrap="square" lIns="0" tIns="0" rIns="0" bIns="0" rtlCol="0" anchor="ctr"/>
          <a:lstStyle/>
          <a:p>
            <a:pPr indent="0" marL="0">
              <a:lnSpc>
                <a:spcPct val="120000"/>
              </a:lnSpc>
              <a:buNone/>
            </a:pPr>
            <a:r>
              <a:rPr lang="en-US" sz="1150" dirty="0">
                <a:solidFill>
                  <a:srgbClr val="E9E7DF"/>
                </a:solidFill>
                <a:latin typeface="Calibri" pitchFamily="34" charset="0"/>
                <a:ea typeface="Calibri" pitchFamily="34" charset="-122"/>
                <a:cs typeface="Calibri" pitchFamily="34" charset="-120"/>
              </a:rPr>
              <a:t>~60% of listings are available 270+ days a year and 89% are entire-home (AirDNA) — this is a market of near-full-time operators, not occasional spare-room hosts.</a:t>
            </a:r>
            <a:endParaRPr lang="en-US" sz="1150" dirty="0"/>
          </a:p>
        </p:txBody>
      </p:sp>
      <p:sp>
        <p:nvSpPr>
          <p:cNvPr id="36" name="Text 34"/>
          <p:cNvSpPr/>
          <p:nvPr/>
        </p:nvSpPr>
        <p:spPr>
          <a:xfrm>
            <a:off x="548640" y="6528816"/>
            <a:ext cx="7315200" cy="256032"/>
          </a:xfrm>
          <a:prstGeom prst="rect">
            <a:avLst/>
          </a:prstGeom>
          <a:noFill/>
          <a:ln/>
        </p:spPr>
        <p:txBody>
          <a:bodyPr wrap="square" lIns="0" tIns="0" rIns="0" bIns="0" rtlCol="0" anchor="ctr"/>
          <a:lstStyle/>
          <a:p>
            <a:pPr indent="0" marL="0">
              <a:buNone/>
            </a:pPr>
            <a:r>
              <a:rPr lang="en-US" sz="850" dirty="0">
                <a:solidFill>
                  <a:srgbClr val="8B93A8"/>
                </a:solidFill>
                <a:latin typeface="Calibri" pitchFamily="34" charset="0"/>
                <a:ea typeface="Calibri" pitchFamily="34" charset="-122"/>
                <a:cs typeface="Calibri" pitchFamily="34" charset="-120"/>
              </a:rPr>
              <a:t>Queenstown Airbnb Market Intelligence · 2026</a:t>
            </a:r>
            <a:endParaRPr lang="en-US" sz="850" dirty="0"/>
          </a:p>
        </p:txBody>
      </p:sp>
      <p:sp>
        <p:nvSpPr>
          <p:cNvPr id="37" name="Text 35"/>
          <p:cNvSpPr/>
          <p:nvPr/>
        </p:nvSpPr>
        <p:spPr>
          <a:xfrm>
            <a:off x="11430000" y="6528816"/>
            <a:ext cx="365760" cy="256032"/>
          </a:xfrm>
          <a:prstGeom prst="rect">
            <a:avLst/>
          </a:prstGeom>
          <a:noFill/>
          <a:ln/>
        </p:spPr>
        <p:txBody>
          <a:bodyPr wrap="square" lIns="0" tIns="0" rIns="0" bIns="0" rtlCol="0" anchor="ctr"/>
          <a:lstStyle/>
          <a:p>
            <a:pPr algn="r" indent="0" marL="0">
              <a:buNone/>
            </a:pPr>
            <a:r>
              <a:rPr lang="en-US" sz="850" dirty="0">
                <a:solidFill>
                  <a:srgbClr val="8B93A8"/>
                </a:solidFill>
                <a:latin typeface="Calibri" pitchFamily="34" charset="0"/>
                <a:ea typeface="Calibri" pitchFamily="34" charset="-122"/>
                <a:cs typeface="Calibri" pitchFamily="34" charset="-120"/>
              </a:rPr>
              <a:t>4</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548640" y="365760"/>
            <a:ext cx="7315200" cy="320040"/>
          </a:xfrm>
          <a:prstGeom prst="rect">
            <a:avLst/>
          </a:prstGeom>
          <a:noFill/>
          <a:ln/>
        </p:spPr>
        <p:txBody>
          <a:bodyPr wrap="square" lIns="0" tIns="0" rIns="0" bIns="0" rtlCol="0" anchor="ctr"/>
          <a:lstStyle/>
          <a:p>
            <a:pPr indent="0" marL="0">
              <a:buNone/>
            </a:pPr>
            <a:r>
              <a:rPr lang="en-US" sz="1200" b="1" spc="200" kern="0" dirty="0">
                <a:solidFill>
                  <a:srgbClr val="C9A24B"/>
                </a:solidFill>
                <a:latin typeface="Calibri" pitchFamily="34" charset="0"/>
                <a:ea typeface="Calibri" pitchFamily="34" charset="-122"/>
                <a:cs typeface="Calibri" pitchFamily="34" charset="-120"/>
              </a:rPr>
              <a:t>02 / Market Overview</a:t>
            </a:r>
            <a:endParaRPr lang="en-US" sz="1200" dirty="0"/>
          </a:p>
        </p:txBody>
      </p:sp>
      <p:sp>
        <p:nvSpPr>
          <p:cNvPr id="3" name="Text 1"/>
          <p:cNvSpPr/>
          <p:nvPr/>
        </p:nvSpPr>
        <p:spPr>
          <a:xfrm>
            <a:off x="548640" y="713232"/>
            <a:ext cx="10789920" cy="822960"/>
          </a:xfrm>
          <a:prstGeom prst="rect">
            <a:avLst/>
          </a:prstGeom>
          <a:noFill/>
          <a:ln/>
        </p:spPr>
        <p:txBody>
          <a:bodyPr wrap="square" lIns="0" tIns="0" rIns="0" bIns="0"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Why Data Discrepancies Matter</a:t>
            </a:r>
            <a:endParaRPr lang="en-US" sz="3000" dirty="0"/>
          </a:p>
        </p:txBody>
      </p:sp>
      <p:sp>
        <p:nvSpPr>
          <p:cNvPr id="4" name="Shape 2"/>
          <p:cNvSpPr/>
          <p:nvPr/>
        </p:nvSpPr>
        <p:spPr>
          <a:xfrm>
            <a:off x="731520" y="1691640"/>
            <a:ext cx="10698480" cy="868680"/>
          </a:xfrm>
          <a:prstGeom prst="roundRect">
            <a:avLst>
              <a:gd name="adj" fmla="val 8421"/>
            </a:avLst>
          </a:prstGeom>
          <a:solidFill>
            <a:srgbClr val="0F1626"/>
          </a:solidFill>
          <a:ln w="12700">
            <a:solidFill>
              <a:srgbClr val="22304A"/>
            </a:solidFill>
            <a:prstDash val="solid"/>
          </a:ln>
        </p:spPr>
      </p:sp>
      <p:sp>
        <p:nvSpPr>
          <p:cNvPr id="5" name="Text 3"/>
          <p:cNvSpPr/>
          <p:nvPr/>
        </p:nvSpPr>
        <p:spPr>
          <a:xfrm>
            <a:off x="960120" y="1810512"/>
            <a:ext cx="3657600" cy="256032"/>
          </a:xfrm>
          <a:prstGeom prst="rect">
            <a:avLst/>
          </a:prstGeom>
          <a:noFill/>
          <a:ln/>
        </p:spPr>
        <p:txBody>
          <a:bodyPr wrap="square" lIns="0" tIns="0" rIns="0" bIns="0" rtlCol="0" anchor="ctr"/>
          <a:lstStyle/>
          <a:p>
            <a:pPr indent="0" marL="0">
              <a:buNone/>
            </a:pPr>
            <a:r>
              <a:rPr lang="en-US" sz="1050" b="1" spc="150" kern="0" dirty="0">
                <a:solidFill>
                  <a:srgbClr val="C9A24B"/>
                </a:solidFill>
                <a:latin typeface="Calibri" pitchFamily="34" charset="0"/>
                <a:ea typeface="Calibri" pitchFamily="34" charset="-122"/>
                <a:cs typeface="Calibri" pitchFamily="34" charset="-120"/>
              </a:rPr>
              <a:t>THE CHALLENGE</a:t>
            </a:r>
            <a:endParaRPr lang="en-US" sz="1050" dirty="0"/>
          </a:p>
        </p:txBody>
      </p:sp>
      <p:sp>
        <p:nvSpPr>
          <p:cNvPr id="6" name="Text 4"/>
          <p:cNvSpPr/>
          <p:nvPr/>
        </p:nvSpPr>
        <p:spPr>
          <a:xfrm>
            <a:off x="960120" y="2084832"/>
            <a:ext cx="10241280" cy="457200"/>
          </a:xfrm>
          <a:prstGeom prst="rect">
            <a:avLst/>
          </a:prstGeom>
          <a:noFill/>
          <a:ln/>
        </p:spPr>
        <p:txBody>
          <a:bodyPr wrap="square" lIns="0" tIns="0" rIns="0" bIns="0" rtlCol="0" anchor="ctr"/>
          <a:lstStyle/>
          <a:p>
            <a:pPr indent="0" marL="0">
              <a:lnSpc>
                <a:spcPct val="115000"/>
              </a:lnSpc>
              <a:buNone/>
            </a:pPr>
            <a:r>
              <a:rPr lang="en-US" sz="1300" dirty="0">
                <a:solidFill>
                  <a:srgbClr val="FFFFFF"/>
                </a:solidFill>
                <a:latin typeface="Calibri" pitchFamily="34" charset="0"/>
                <a:ea typeface="Calibri" pitchFamily="34" charset="-122"/>
                <a:cs typeface="Calibri" pitchFamily="34" charset="-120"/>
              </a:rPr>
              <a:t>Airbtics reports 82% occupancy and ~$136K median revenue; AirROI reports 55.6% occupancy and $60,418 average revenue for the same town — a 26-point gap and revenue more than double.</a:t>
            </a:r>
            <a:endParaRPr lang="en-US" sz="1300" dirty="0"/>
          </a:p>
        </p:txBody>
      </p:sp>
      <p:sp>
        <p:nvSpPr>
          <p:cNvPr id="7" name="Shape 5"/>
          <p:cNvSpPr/>
          <p:nvPr/>
        </p:nvSpPr>
        <p:spPr>
          <a:xfrm>
            <a:off x="731520" y="2834640"/>
            <a:ext cx="2475738" cy="1417320"/>
          </a:xfrm>
          <a:prstGeom prst="roundRect">
            <a:avLst>
              <a:gd name="adj" fmla="val 5161"/>
            </a:avLst>
          </a:prstGeom>
          <a:solidFill>
            <a:srgbClr val="0F1626"/>
          </a:solidFill>
          <a:ln w="12700">
            <a:solidFill>
              <a:srgbClr val="22304A"/>
            </a:solidFill>
            <a:prstDash val="solid"/>
          </a:ln>
        </p:spPr>
      </p:sp>
      <p:sp>
        <p:nvSpPr>
          <p:cNvPr id="8" name="Shape 6"/>
          <p:cNvSpPr/>
          <p:nvPr/>
        </p:nvSpPr>
        <p:spPr>
          <a:xfrm>
            <a:off x="914400" y="2999232"/>
            <a:ext cx="384048" cy="384048"/>
          </a:xfrm>
          <a:prstGeom prst="ellipse">
            <a:avLst/>
          </a:prstGeom>
          <a:solidFill>
            <a:srgbClr val="C9A24B"/>
          </a:solidFill>
          <a:ln/>
        </p:spPr>
      </p:sp>
      <p:sp>
        <p:nvSpPr>
          <p:cNvPr id="9" name="Text 7"/>
          <p:cNvSpPr/>
          <p:nvPr/>
        </p:nvSpPr>
        <p:spPr>
          <a:xfrm>
            <a:off x="914400" y="2999232"/>
            <a:ext cx="384048" cy="384048"/>
          </a:xfrm>
          <a:prstGeom prst="rect">
            <a:avLst/>
          </a:prstGeom>
          <a:noFill/>
          <a:ln/>
        </p:spPr>
        <p:txBody>
          <a:bodyPr wrap="square" lIns="0" tIns="0" rIns="0" bIns="0" rtlCol="0" anchor="ctr"/>
          <a:lstStyle/>
          <a:p>
            <a:pPr algn="ctr" indent="0" marL="0">
              <a:buNone/>
            </a:pPr>
            <a:r>
              <a:rPr lang="en-US" sz="1600" b="1" dirty="0">
                <a:solidFill>
                  <a:srgbClr val="0A0E1A"/>
                </a:solidFill>
                <a:latin typeface="Georgia" pitchFamily="34" charset="0"/>
                <a:ea typeface="Georgia" pitchFamily="34" charset="-122"/>
                <a:cs typeface="Georgia" pitchFamily="34" charset="-120"/>
              </a:rPr>
              <a:t>1</a:t>
            </a:r>
            <a:endParaRPr lang="en-US" sz="1600" dirty="0"/>
          </a:p>
        </p:txBody>
      </p:sp>
      <p:sp>
        <p:nvSpPr>
          <p:cNvPr id="10" name="Text 8"/>
          <p:cNvSpPr/>
          <p:nvPr/>
        </p:nvSpPr>
        <p:spPr>
          <a:xfrm>
            <a:off x="914400" y="3456432"/>
            <a:ext cx="2109978" cy="320040"/>
          </a:xfrm>
          <a:prstGeom prst="rect">
            <a:avLst/>
          </a:prstGeom>
          <a:noFill/>
          <a:ln/>
        </p:spPr>
        <p:txBody>
          <a:bodyPr wrap="square" lIns="0" tIns="0" rIns="0" bIns="0" rtlCol="0" anchor="ctr"/>
          <a:lstStyle/>
          <a:p>
            <a:pPr indent="0" marL="0">
              <a:buNone/>
            </a:pPr>
            <a:r>
              <a:rPr lang="en-US" sz="1150" b="1" dirty="0">
                <a:solidFill>
                  <a:srgbClr val="FFFFFF"/>
                </a:solidFill>
                <a:latin typeface="Calibri" pitchFamily="34" charset="0"/>
                <a:ea typeface="Calibri" pitchFamily="34" charset="-122"/>
                <a:cs typeface="Calibri" pitchFamily="34" charset="-120"/>
              </a:rPr>
              <a:t>Geographic Scope</a:t>
            </a:r>
            <a:endParaRPr lang="en-US" sz="1150" dirty="0"/>
          </a:p>
        </p:txBody>
      </p:sp>
      <p:sp>
        <p:nvSpPr>
          <p:cNvPr id="11" name="Text 9"/>
          <p:cNvSpPr/>
          <p:nvPr/>
        </p:nvSpPr>
        <p:spPr>
          <a:xfrm>
            <a:off x="914400" y="3749040"/>
            <a:ext cx="2109978" cy="457200"/>
          </a:xfrm>
          <a:prstGeom prst="rect">
            <a:avLst/>
          </a:prstGeom>
          <a:noFill/>
          <a:ln/>
        </p:spPr>
        <p:txBody>
          <a:bodyPr wrap="square" lIns="0" tIns="0" rIns="0" bIns="0" rtlCol="0" anchor="ctr"/>
          <a:lstStyle/>
          <a:p>
            <a:pPr indent="0" marL="0">
              <a:lnSpc>
                <a:spcPct val="110000"/>
              </a:lnSpc>
              <a:buNone/>
            </a:pPr>
            <a:r>
              <a:rPr lang="en-US" sz="900" dirty="0">
                <a:solidFill>
                  <a:srgbClr val="8B93A8"/>
                </a:solidFill>
                <a:latin typeface="Calibri" pitchFamily="34" charset="0"/>
                <a:ea typeface="Calibri" pitchFamily="34" charset="-122"/>
                <a:cs typeface="Calibri" pitchFamily="34" charset="-120"/>
              </a:rPr>
              <a:t>AirROI scopes to Queenstown township; AirDNA's Queenstown Lakes figure spans the wider district, including Wānaka, Arrowtown, and Glenorchy.</a:t>
            </a:r>
            <a:endParaRPr lang="en-US" sz="900" dirty="0"/>
          </a:p>
        </p:txBody>
      </p:sp>
      <p:sp>
        <p:nvSpPr>
          <p:cNvPr id="12" name="Shape 10"/>
          <p:cNvSpPr/>
          <p:nvPr/>
        </p:nvSpPr>
        <p:spPr>
          <a:xfrm>
            <a:off x="3481578" y="2834640"/>
            <a:ext cx="2475738" cy="1417320"/>
          </a:xfrm>
          <a:prstGeom prst="roundRect">
            <a:avLst>
              <a:gd name="adj" fmla="val 5161"/>
            </a:avLst>
          </a:prstGeom>
          <a:solidFill>
            <a:srgbClr val="0F1626"/>
          </a:solidFill>
          <a:ln w="12700">
            <a:solidFill>
              <a:srgbClr val="22304A"/>
            </a:solidFill>
            <a:prstDash val="solid"/>
          </a:ln>
        </p:spPr>
      </p:sp>
      <p:sp>
        <p:nvSpPr>
          <p:cNvPr id="13" name="Shape 11"/>
          <p:cNvSpPr/>
          <p:nvPr/>
        </p:nvSpPr>
        <p:spPr>
          <a:xfrm>
            <a:off x="3664458" y="2999232"/>
            <a:ext cx="384048" cy="384048"/>
          </a:xfrm>
          <a:prstGeom prst="ellipse">
            <a:avLst/>
          </a:prstGeom>
          <a:solidFill>
            <a:srgbClr val="C9A24B"/>
          </a:solidFill>
          <a:ln/>
        </p:spPr>
      </p:sp>
      <p:sp>
        <p:nvSpPr>
          <p:cNvPr id="14" name="Text 12"/>
          <p:cNvSpPr/>
          <p:nvPr/>
        </p:nvSpPr>
        <p:spPr>
          <a:xfrm>
            <a:off x="3664458" y="2999232"/>
            <a:ext cx="384048" cy="384048"/>
          </a:xfrm>
          <a:prstGeom prst="rect">
            <a:avLst/>
          </a:prstGeom>
          <a:noFill/>
          <a:ln/>
        </p:spPr>
        <p:txBody>
          <a:bodyPr wrap="square" lIns="0" tIns="0" rIns="0" bIns="0" rtlCol="0" anchor="ctr"/>
          <a:lstStyle/>
          <a:p>
            <a:pPr algn="ctr" indent="0" marL="0">
              <a:buNone/>
            </a:pPr>
            <a:r>
              <a:rPr lang="en-US" sz="1600" b="1" dirty="0">
                <a:solidFill>
                  <a:srgbClr val="0A0E1A"/>
                </a:solidFill>
                <a:latin typeface="Georgia" pitchFamily="34" charset="0"/>
                <a:ea typeface="Georgia" pitchFamily="34" charset="-122"/>
                <a:cs typeface="Georgia" pitchFamily="34" charset="-120"/>
              </a:rPr>
              <a:t>2</a:t>
            </a:r>
            <a:endParaRPr lang="en-US" sz="1600" dirty="0"/>
          </a:p>
        </p:txBody>
      </p:sp>
      <p:sp>
        <p:nvSpPr>
          <p:cNvPr id="15" name="Text 13"/>
          <p:cNvSpPr/>
          <p:nvPr/>
        </p:nvSpPr>
        <p:spPr>
          <a:xfrm>
            <a:off x="3664458" y="3456432"/>
            <a:ext cx="2109978" cy="320040"/>
          </a:xfrm>
          <a:prstGeom prst="rect">
            <a:avLst/>
          </a:prstGeom>
          <a:noFill/>
          <a:ln/>
        </p:spPr>
        <p:txBody>
          <a:bodyPr wrap="square" lIns="0" tIns="0" rIns="0" bIns="0" rtlCol="0" anchor="ctr"/>
          <a:lstStyle/>
          <a:p>
            <a:pPr indent="0" marL="0">
              <a:buNone/>
            </a:pPr>
            <a:r>
              <a:rPr lang="en-US" sz="1150" b="1" dirty="0">
                <a:solidFill>
                  <a:srgbClr val="FFFFFF"/>
                </a:solidFill>
                <a:latin typeface="Calibri" pitchFamily="34" charset="0"/>
                <a:ea typeface="Calibri" pitchFamily="34" charset="-122"/>
                <a:cs typeface="Calibri" pitchFamily="34" charset="-120"/>
              </a:rPr>
              <a:t>Active-Listing Definition</a:t>
            </a:r>
            <a:endParaRPr lang="en-US" sz="1150" dirty="0"/>
          </a:p>
        </p:txBody>
      </p:sp>
      <p:sp>
        <p:nvSpPr>
          <p:cNvPr id="16" name="Text 14"/>
          <p:cNvSpPr/>
          <p:nvPr/>
        </p:nvSpPr>
        <p:spPr>
          <a:xfrm>
            <a:off x="3664458" y="3749040"/>
            <a:ext cx="2109978" cy="457200"/>
          </a:xfrm>
          <a:prstGeom prst="rect">
            <a:avLst/>
          </a:prstGeom>
          <a:noFill/>
          <a:ln/>
        </p:spPr>
        <p:txBody>
          <a:bodyPr wrap="square" lIns="0" tIns="0" rIns="0" bIns="0" rtlCol="0" anchor="ctr"/>
          <a:lstStyle/>
          <a:p>
            <a:pPr indent="0" marL="0">
              <a:lnSpc>
                <a:spcPct val="110000"/>
              </a:lnSpc>
              <a:buNone/>
            </a:pPr>
            <a:r>
              <a:rPr lang="en-US" sz="900" dirty="0">
                <a:solidFill>
                  <a:srgbClr val="8B93A8"/>
                </a:solidFill>
                <a:latin typeface="Calibri" pitchFamily="34" charset="0"/>
                <a:ea typeface="Calibri" pitchFamily="34" charset="-122"/>
                <a:cs typeface="Calibri" pitchFamily="34" charset="-120"/>
              </a:rPr>
              <a:t>Platforms differ on whether a listing needs a recent booking to count as active, versus simply being bookable.</a:t>
            </a:r>
            <a:endParaRPr lang="en-US" sz="900" dirty="0"/>
          </a:p>
        </p:txBody>
      </p:sp>
      <p:sp>
        <p:nvSpPr>
          <p:cNvPr id="17" name="Shape 15"/>
          <p:cNvSpPr/>
          <p:nvPr/>
        </p:nvSpPr>
        <p:spPr>
          <a:xfrm>
            <a:off x="6231636" y="2834640"/>
            <a:ext cx="2475738" cy="1417320"/>
          </a:xfrm>
          <a:prstGeom prst="roundRect">
            <a:avLst>
              <a:gd name="adj" fmla="val 5161"/>
            </a:avLst>
          </a:prstGeom>
          <a:solidFill>
            <a:srgbClr val="0F1626"/>
          </a:solidFill>
          <a:ln w="12700">
            <a:solidFill>
              <a:srgbClr val="22304A"/>
            </a:solidFill>
            <a:prstDash val="solid"/>
          </a:ln>
        </p:spPr>
      </p:sp>
      <p:sp>
        <p:nvSpPr>
          <p:cNvPr id="18" name="Shape 16"/>
          <p:cNvSpPr/>
          <p:nvPr/>
        </p:nvSpPr>
        <p:spPr>
          <a:xfrm>
            <a:off x="6414516" y="2999232"/>
            <a:ext cx="384048" cy="384048"/>
          </a:xfrm>
          <a:prstGeom prst="ellipse">
            <a:avLst/>
          </a:prstGeom>
          <a:solidFill>
            <a:srgbClr val="C9A24B"/>
          </a:solidFill>
          <a:ln/>
        </p:spPr>
      </p:sp>
      <p:sp>
        <p:nvSpPr>
          <p:cNvPr id="19" name="Text 17"/>
          <p:cNvSpPr/>
          <p:nvPr/>
        </p:nvSpPr>
        <p:spPr>
          <a:xfrm>
            <a:off x="6414516" y="2999232"/>
            <a:ext cx="384048" cy="384048"/>
          </a:xfrm>
          <a:prstGeom prst="rect">
            <a:avLst/>
          </a:prstGeom>
          <a:noFill/>
          <a:ln/>
        </p:spPr>
        <p:txBody>
          <a:bodyPr wrap="square" lIns="0" tIns="0" rIns="0" bIns="0" rtlCol="0" anchor="ctr"/>
          <a:lstStyle/>
          <a:p>
            <a:pPr algn="ctr" indent="0" marL="0">
              <a:buNone/>
            </a:pPr>
            <a:r>
              <a:rPr lang="en-US" sz="1600" b="1" dirty="0">
                <a:solidFill>
                  <a:srgbClr val="0A0E1A"/>
                </a:solidFill>
                <a:latin typeface="Georgia" pitchFamily="34" charset="0"/>
                <a:ea typeface="Georgia" pitchFamily="34" charset="-122"/>
                <a:cs typeface="Georgia" pitchFamily="34" charset="-120"/>
              </a:rPr>
              <a:t>3</a:t>
            </a:r>
            <a:endParaRPr lang="en-US" sz="1600" dirty="0"/>
          </a:p>
        </p:txBody>
      </p:sp>
      <p:sp>
        <p:nvSpPr>
          <p:cNvPr id="20" name="Text 18"/>
          <p:cNvSpPr/>
          <p:nvPr/>
        </p:nvSpPr>
        <p:spPr>
          <a:xfrm>
            <a:off x="6414516" y="3456432"/>
            <a:ext cx="2109978" cy="320040"/>
          </a:xfrm>
          <a:prstGeom prst="rect">
            <a:avLst/>
          </a:prstGeom>
          <a:noFill/>
          <a:ln/>
        </p:spPr>
        <p:txBody>
          <a:bodyPr wrap="square" lIns="0" tIns="0" rIns="0" bIns="0" rtlCol="0" anchor="ctr"/>
          <a:lstStyle/>
          <a:p>
            <a:pPr indent="0" marL="0">
              <a:buNone/>
            </a:pPr>
            <a:r>
              <a:rPr lang="en-US" sz="1150" b="1" dirty="0">
                <a:solidFill>
                  <a:srgbClr val="FFFFFF"/>
                </a:solidFill>
                <a:latin typeface="Calibri" pitchFamily="34" charset="0"/>
                <a:ea typeface="Calibri" pitchFamily="34" charset="-122"/>
                <a:cs typeface="Calibri" pitchFamily="34" charset="-120"/>
              </a:rPr>
              <a:t>Sample Period</a:t>
            </a:r>
            <a:endParaRPr lang="en-US" sz="1150" dirty="0"/>
          </a:p>
        </p:txBody>
      </p:sp>
      <p:sp>
        <p:nvSpPr>
          <p:cNvPr id="21" name="Text 19"/>
          <p:cNvSpPr/>
          <p:nvPr/>
        </p:nvSpPr>
        <p:spPr>
          <a:xfrm>
            <a:off x="6414516" y="3749040"/>
            <a:ext cx="2109978" cy="457200"/>
          </a:xfrm>
          <a:prstGeom prst="rect">
            <a:avLst/>
          </a:prstGeom>
          <a:noFill/>
          <a:ln/>
        </p:spPr>
        <p:txBody>
          <a:bodyPr wrap="square" lIns="0" tIns="0" rIns="0" bIns="0" rtlCol="0" anchor="ctr"/>
          <a:lstStyle/>
          <a:p>
            <a:pPr indent="0" marL="0">
              <a:lnSpc>
                <a:spcPct val="110000"/>
              </a:lnSpc>
              <a:buNone/>
            </a:pPr>
            <a:r>
              <a:rPr lang="en-US" sz="900" dirty="0">
                <a:solidFill>
                  <a:srgbClr val="8B93A8"/>
                </a:solidFill>
                <a:latin typeface="Calibri" pitchFamily="34" charset="0"/>
                <a:ea typeface="Calibri" pitchFamily="34" charset="-122"/>
                <a:cs typeface="Calibri" pitchFamily="34" charset="-120"/>
              </a:rPr>
              <a:t>Apr'25–Mar'26 vs Feb'25–Jan'26 windows catch a different mix of ski-season peak and shoulder months.</a:t>
            </a:r>
            <a:endParaRPr lang="en-US" sz="900" dirty="0"/>
          </a:p>
        </p:txBody>
      </p:sp>
      <p:sp>
        <p:nvSpPr>
          <p:cNvPr id="22" name="Shape 20"/>
          <p:cNvSpPr/>
          <p:nvPr/>
        </p:nvSpPr>
        <p:spPr>
          <a:xfrm>
            <a:off x="8981694" y="2834640"/>
            <a:ext cx="2475738" cy="1417320"/>
          </a:xfrm>
          <a:prstGeom prst="roundRect">
            <a:avLst>
              <a:gd name="adj" fmla="val 5161"/>
            </a:avLst>
          </a:prstGeom>
          <a:solidFill>
            <a:srgbClr val="0F1626"/>
          </a:solidFill>
          <a:ln w="12700">
            <a:solidFill>
              <a:srgbClr val="22304A"/>
            </a:solidFill>
            <a:prstDash val="solid"/>
          </a:ln>
        </p:spPr>
      </p:sp>
      <p:sp>
        <p:nvSpPr>
          <p:cNvPr id="23" name="Shape 21"/>
          <p:cNvSpPr/>
          <p:nvPr/>
        </p:nvSpPr>
        <p:spPr>
          <a:xfrm>
            <a:off x="9164574" y="2999232"/>
            <a:ext cx="384048" cy="384048"/>
          </a:xfrm>
          <a:prstGeom prst="ellipse">
            <a:avLst/>
          </a:prstGeom>
          <a:solidFill>
            <a:srgbClr val="C9A24B"/>
          </a:solidFill>
          <a:ln/>
        </p:spPr>
      </p:sp>
      <p:sp>
        <p:nvSpPr>
          <p:cNvPr id="24" name="Text 22"/>
          <p:cNvSpPr/>
          <p:nvPr/>
        </p:nvSpPr>
        <p:spPr>
          <a:xfrm>
            <a:off x="9164574" y="2999232"/>
            <a:ext cx="384048" cy="384048"/>
          </a:xfrm>
          <a:prstGeom prst="rect">
            <a:avLst/>
          </a:prstGeom>
          <a:noFill/>
          <a:ln/>
        </p:spPr>
        <p:txBody>
          <a:bodyPr wrap="square" lIns="0" tIns="0" rIns="0" bIns="0" rtlCol="0" anchor="ctr"/>
          <a:lstStyle/>
          <a:p>
            <a:pPr algn="ctr" indent="0" marL="0">
              <a:buNone/>
            </a:pPr>
            <a:r>
              <a:rPr lang="en-US" sz="1600" b="1" dirty="0">
                <a:solidFill>
                  <a:srgbClr val="0A0E1A"/>
                </a:solidFill>
                <a:latin typeface="Georgia" pitchFamily="34" charset="0"/>
                <a:ea typeface="Georgia" pitchFamily="34" charset="-122"/>
                <a:cs typeface="Georgia" pitchFamily="34" charset="-120"/>
              </a:rPr>
              <a:t>4</a:t>
            </a:r>
            <a:endParaRPr lang="en-US" sz="1600" dirty="0"/>
          </a:p>
        </p:txBody>
      </p:sp>
      <p:sp>
        <p:nvSpPr>
          <p:cNvPr id="25" name="Text 23"/>
          <p:cNvSpPr/>
          <p:nvPr/>
        </p:nvSpPr>
        <p:spPr>
          <a:xfrm>
            <a:off x="9164574" y="3456432"/>
            <a:ext cx="2109978" cy="320040"/>
          </a:xfrm>
          <a:prstGeom prst="rect">
            <a:avLst/>
          </a:prstGeom>
          <a:noFill/>
          <a:ln/>
        </p:spPr>
        <p:txBody>
          <a:bodyPr wrap="square" lIns="0" tIns="0" rIns="0" bIns="0" rtlCol="0" anchor="ctr"/>
          <a:lstStyle/>
          <a:p>
            <a:pPr indent="0" marL="0">
              <a:buNone/>
            </a:pPr>
            <a:r>
              <a:rPr lang="en-US" sz="1150" b="1" dirty="0">
                <a:solidFill>
                  <a:srgbClr val="FFFFFF"/>
                </a:solidFill>
                <a:latin typeface="Calibri" pitchFamily="34" charset="0"/>
                <a:ea typeface="Calibri" pitchFamily="34" charset="-122"/>
                <a:cs typeface="Calibri" pitchFamily="34" charset="-120"/>
              </a:rPr>
              <a:t>Platform/OTA Coverage</a:t>
            </a:r>
            <a:endParaRPr lang="en-US" sz="1150" dirty="0"/>
          </a:p>
        </p:txBody>
      </p:sp>
      <p:sp>
        <p:nvSpPr>
          <p:cNvPr id="26" name="Text 24"/>
          <p:cNvSpPr/>
          <p:nvPr/>
        </p:nvSpPr>
        <p:spPr>
          <a:xfrm>
            <a:off x="9164574" y="3749040"/>
            <a:ext cx="2109978" cy="457200"/>
          </a:xfrm>
          <a:prstGeom prst="rect">
            <a:avLst/>
          </a:prstGeom>
          <a:noFill/>
          <a:ln/>
        </p:spPr>
        <p:txBody>
          <a:bodyPr wrap="square" lIns="0" tIns="0" rIns="0" bIns="0" rtlCol="0" anchor="ctr"/>
          <a:lstStyle/>
          <a:p>
            <a:pPr indent="0" marL="0">
              <a:lnSpc>
                <a:spcPct val="110000"/>
              </a:lnSpc>
              <a:buNone/>
            </a:pPr>
            <a:r>
              <a:rPr lang="en-US" sz="900" dirty="0">
                <a:solidFill>
                  <a:srgbClr val="8B93A8"/>
                </a:solidFill>
                <a:latin typeface="Calibri" pitchFamily="34" charset="0"/>
                <a:ea typeface="Calibri" pitchFamily="34" charset="-122"/>
                <a:cs typeface="Calibri" pitchFamily="34" charset="-120"/>
              </a:rPr>
              <a:t>AirDNA blends Airbnb and Vrbo; Vrbo skews toward larger, premium ski chalets, shifting blended averages.</a:t>
            </a:r>
            <a:endParaRPr lang="en-US" sz="900" dirty="0"/>
          </a:p>
        </p:txBody>
      </p:sp>
      <p:sp>
        <p:nvSpPr>
          <p:cNvPr id="27" name="Shape 25"/>
          <p:cNvSpPr/>
          <p:nvPr/>
        </p:nvSpPr>
        <p:spPr>
          <a:xfrm>
            <a:off x="731520" y="4572000"/>
            <a:ext cx="10698480" cy="310896"/>
          </a:xfrm>
          <a:prstGeom prst="roundRect">
            <a:avLst>
              <a:gd name="adj" fmla="val 14706"/>
            </a:avLst>
          </a:prstGeom>
          <a:solidFill>
            <a:srgbClr val="1C2A45"/>
          </a:solidFill>
          <a:ln/>
        </p:spPr>
      </p:sp>
      <p:sp>
        <p:nvSpPr>
          <p:cNvPr id="28" name="Text 26"/>
          <p:cNvSpPr/>
          <p:nvPr/>
        </p:nvSpPr>
        <p:spPr>
          <a:xfrm>
            <a:off x="841248" y="4572000"/>
            <a:ext cx="10479024" cy="310896"/>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STRATEGIC RECOMMENDATION</a:t>
            </a:r>
            <a:endParaRPr lang="en-US" sz="1050" dirty="0"/>
          </a:p>
        </p:txBody>
      </p:sp>
      <p:sp>
        <p:nvSpPr>
          <p:cNvPr id="29" name="Text 27"/>
          <p:cNvSpPr/>
          <p:nvPr/>
        </p:nvSpPr>
        <p:spPr>
          <a:xfrm>
            <a:off x="731520" y="4919472"/>
            <a:ext cx="10698480" cy="1005840"/>
          </a:xfrm>
          <a:prstGeom prst="rect">
            <a:avLst/>
          </a:prstGeom>
          <a:noFill/>
          <a:ln/>
        </p:spPr>
        <p:txBody>
          <a:bodyPr wrap="square" lIns="0" tIns="0" rIns="0" bIns="0" rtlCol="0" anchor="ctr"/>
          <a:lstStyle/>
          <a:p>
            <a:pPr indent="0" marL="0">
              <a:lnSpc>
                <a:spcPct val="120000"/>
              </a:lnSpc>
              <a:buNone/>
            </a:pPr>
            <a:r>
              <a:rPr lang="en-US" sz="1250" dirty="0">
                <a:solidFill>
                  <a:srgbClr val="E9E7DF"/>
                </a:solidFill>
                <a:latin typeface="Calibri" pitchFamily="34" charset="0"/>
                <a:ea typeface="Calibri" pitchFamily="34" charset="-122"/>
                <a:cs typeface="Calibri" pitchFamily="34" charset="-120"/>
              </a:rPr>
              <a:t>Use multiple sources for cross-validation and prioritise trend direction over absolute figures. All three sources agree: supply is growing fast, December–January is peak season, and Queenstown is a large, high-performing market by NZ standards.</a:t>
            </a:r>
            <a:endParaRPr lang="en-US" sz="1250" dirty="0"/>
          </a:p>
        </p:txBody>
      </p:sp>
      <p:sp>
        <p:nvSpPr>
          <p:cNvPr id="30" name="Text 28"/>
          <p:cNvSpPr/>
          <p:nvPr/>
        </p:nvSpPr>
        <p:spPr>
          <a:xfrm>
            <a:off x="548640" y="6528816"/>
            <a:ext cx="7315200" cy="256032"/>
          </a:xfrm>
          <a:prstGeom prst="rect">
            <a:avLst/>
          </a:prstGeom>
          <a:noFill/>
          <a:ln/>
        </p:spPr>
        <p:txBody>
          <a:bodyPr wrap="square" lIns="0" tIns="0" rIns="0" bIns="0" rtlCol="0" anchor="ctr"/>
          <a:lstStyle/>
          <a:p>
            <a:pPr indent="0" marL="0">
              <a:buNone/>
            </a:pPr>
            <a:r>
              <a:rPr lang="en-US" sz="850" dirty="0">
                <a:solidFill>
                  <a:srgbClr val="8B93A8"/>
                </a:solidFill>
                <a:latin typeface="Calibri" pitchFamily="34" charset="0"/>
                <a:ea typeface="Calibri" pitchFamily="34" charset="-122"/>
                <a:cs typeface="Calibri" pitchFamily="34" charset="-120"/>
              </a:rPr>
              <a:t>Queenstown Airbnb Market Intelligence · 2026</a:t>
            </a:r>
            <a:endParaRPr lang="en-US" sz="850" dirty="0"/>
          </a:p>
        </p:txBody>
      </p:sp>
      <p:sp>
        <p:nvSpPr>
          <p:cNvPr id="31" name="Text 29"/>
          <p:cNvSpPr/>
          <p:nvPr/>
        </p:nvSpPr>
        <p:spPr>
          <a:xfrm>
            <a:off x="11430000" y="6528816"/>
            <a:ext cx="365760" cy="256032"/>
          </a:xfrm>
          <a:prstGeom prst="rect">
            <a:avLst/>
          </a:prstGeom>
          <a:noFill/>
          <a:ln/>
        </p:spPr>
        <p:txBody>
          <a:bodyPr wrap="square" lIns="0" tIns="0" rIns="0" bIns="0" rtlCol="0" anchor="ctr"/>
          <a:lstStyle/>
          <a:p>
            <a:pPr algn="r" indent="0" marL="0">
              <a:buNone/>
            </a:pPr>
            <a:r>
              <a:rPr lang="en-US" sz="850" dirty="0">
                <a:solidFill>
                  <a:srgbClr val="8B93A8"/>
                </a:solidFill>
                <a:latin typeface="Calibri" pitchFamily="34" charset="0"/>
                <a:ea typeface="Calibri" pitchFamily="34" charset="-122"/>
                <a:cs typeface="Calibri" pitchFamily="34" charset="-120"/>
              </a:rPr>
              <a:t>5</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548640" y="365760"/>
            <a:ext cx="7315200" cy="320040"/>
          </a:xfrm>
          <a:prstGeom prst="rect">
            <a:avLst/>
          </a:prstGeom>
          <a:noFill/>
          <a:ln/>
        </p:spPr>
        <p:txBody>
          <a:bodyPr wrap="square" lIns="0" tIns="0" rIns="0" bIns="0" rtlCol="0" anchor="ctr"/>
          <a:lstStyle/>
          <a:p>
            <a:pPr indent="0" marL="0">
              <a:buNone/>
            </a:pPr>
            <a:r>
              <a:rPr lang="en-US" sz="1200" b="1" spc="200" kern="0" dirty="0">
                <a:solidFill>
                  <a:srgbClr val="C9A24B"/>
                </a:solidFill>
                <a:latin typeface="Calibri" pitchFamily="34" charset="0"/>
                <a:ea typeface="Calibri" pitchFamily="34" charset="-122"/>
                <a:cs typeface="Calibri" pitchFamily="34" charset="-120"/>
              </a:rPr>
              <a:t>03 / Demand Structure</a:t>
            </a:r>
            <a:endParaRPr lang="en-US" sz="1200" dirty="0"/>
          </a:p>
        </p:txBody>
      </p:sp>
      <p:sp>
        <p:nvSpPr>
          <p:cNvPr id="3" name="Text 1"/>
          <p:cNvSpPr/>
          <p:nvPr/>
        </p:nvSpPr>
        <p:spPr>
          <a:xfrm>
            <a:off x="548640" y="713232"/>
            <a:ext cx="10789920" cy="822960"/>
          </a:xfrm>
          <a:prstGeom prst="rect">
            <a:avLst/>
          </a:prstGeom>
          <a:noFill/>
          <a:ln/>
        </p:spPr>
        <p:txBody>
          <a:bodyPr wrap="square" lIns="0" tIns="0" rIns="0" bIns="0"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Multi-Segment Demand Dynamics</a:t>
            </a:r>
            <a:endParaRPr lang="en-US" sz="3000" dirty="0"/>
          </a:p>
        </p:txBody>
      </p:sp>
      <p:sp>
        <p:nvSpPr>
          <p:cNvPr id="4" name="Shape 2"/>
          <p:cNvSpPr/>
          <p:nvPr/>
        </p:nvSpPr>
        <p:spPr>
          <a:xfrm>
            <a:off x="731520" y="1737360"/>
            <a:ext cx="2475738" cy="2468880"/>
          </a:xfrm>
          <a:prstGeom prst="roundRect">
            <a:avLst>
              <a:gd name="adj" fmla="val 2963"/>
            </a:avLst>
          </a:prstGeom>
          <a:solidFill>
            <a:srgbClr val="131B2E"/>
          </a:solidFill>
          <a:ln w="12700">
            <a:solidFill>
              <a:srgbClr val="22304A"/>
            </a:solidFill>
            <a:prstDash val="solid"/>
          </a:ln>
        </p:spPr>
      </p:sp>
      <p:sp>
        <p:nvSpPr>
          <p:cNvPr id="5" name="Shape 3"/>
          <p:cNvSpPr/>
          <p:nvPr/>
        </p:nvSpPr>
        <p:spPr>
          <a:xfrm>
            <a:off x="932688" y="1938528"/>
            <a:ext cx="457200" cy="457200"/>
          </a:xfrm>
          <a:prstGeom prst="roundRect">
            <a:avLst>
              <a:gd name="adj" fmla="val 12000"/>
            </a:avLst>
          </a:prstGeom>
          <a:solidFill>
            <a:srgbClr val="1C2A45"/>
          </a:solidFill>
          <a:ln/>
        </p:spPr>
      </p:sp>
      <p:sp>
        <p:nvSpPr>
          <p:cNvPr id="6" name="Text 4"/>
          <p:cNvSpPr/>
          <p:nvPr/>
        </p:nvSpPr>
        <p:spPr>
          <a:xfrm>
            <a:off x="932688" y="1938528"/>
            <a:ext cx="457200" cy="457200"/>
          </a:xfrm>
          <a:prstGeom prst="rect">
            <a:avLst/>
          </a:prstGeom>
          <a:noFill/>
          <a:ln/>
        </p:spPr>
        <p:txBody>
          <a:bodyPr wrap="square" lIns="0" tIns="0" rIns="0" bIns="0" rtlCol="0" anchor="ctr"/>
          <a:lstStyle/>
          <a:p>
            <a:pPr algn="ctr" indent="0" marL="0">
              <a:buNone/>
            </a:pPr>
            <a:r>
              <a:rPr lang="en-US" sz="1800" b="1" dirty="0">
                <a:solidFill>
                  <a:srgbClr val="C9A24B"/>
                </a:solidFill>
                <a:latin typeface="Georgia" pitchFamily="34" charset="0"/>
                <a:ea typeface="Georgia" pitchFamily="34" charset="-122"/>
                <a:cs typeface="Georgia" pitchFamily="34" charset="-120"/>
              </a:rPr>
              <a:t>1</a:t>
            </a:r>
            <a:endParaRPr lang="en-US" sz="1800" dirty="0"/>
          </a:p>
        </p:txBody>
      </p:sp>
      <p:sp>
        <p:nvSpPr>
          <p:cNvPr id="7" name="Text 5"/>
          <p:cNvSpPr/>
          <p:nvPr/>
        </p:nvSpPr>
        <p:spPr>
          <a:xfrm>
            <a:off x="932688" y="2542032"/>
            <a:ext cx="2073402" cy="777240"/>
          </a:xfrm>
          <a:prstGeom prst="rect">
            <a:avLst/>
          </a:prstGeom>
          <a:noFill/>
          <a:ln/>
        </p:spPr>
        <p:txBody>
          <a:bodyPr wrap="square" lIns="0" tIns="0" rIns="0" bIns="0" rtlCol="0" anchor="ctr"/>
          <a:lstStyle/>
          <a:p>
            <a:pPr indent="0" marL="0">
              <a:lnSpc>
                <a:spcPct val="110000"/>
              </a:lnSpc>
              <a:buNone/>
            </a:pPr>
            <a:r>
              <a:rPr lang="en-US" sz="1300" b="1" dirty="0">
                <a:solidFill>
                  <a:srgbClr val="FFFFFF"/>
                </a:solidFill>
                <a:latin typeface="Calibri" pitchFamily="34" charset="0"/>
                <a:ea typeface="Calibri" pitchFamily="34" charset="-122"/>
                <a:cs typeface="Calibri" pitchFamily="34" charset="-120"/>
              </a:rPr>
              <a:t>Adventure &amp; Leisure Tourism</a:t>
            </a:r>
            <a:endParaRPr lang="en-US" sz="1300" dirty="0"/>
          </a:p>
        </p:txBody>
      </p:sp>
      <p:sp>
        <p:nvSpPr>
          <p:cNvPr id="8" name="Text 6"/>
          <p:cNvSpPr/>
          <p:nvPr/>
        </p:nvSpPr>
        <p:spPr>
          <a:xfrm>
            <a:off x="932688" y="3291840"/>
            <a:ext cx="2073402" cy="822960"/>
          </a:xfrm>
          <a:prstGeom prst="rect">
            <a:avLst/>
          </a:prstGeom>
          <a:noFill/>
          <a:ln/>
        </p:spPr>
        <p:txBody>
          <a:bodyPr wrap="square" lIns="0" tIns="0" rIns="0" bIns="0" rtlCol="0" anchor="ctr"/>
          <a:lstStyle/>
          <a:p>
            <a:pPr indent="0" marL="0">
              <a:lnSpc>
                <a:spcPct val="115000"/>
              </a:lnSpc>
              <a:buNone/>
            </a:pPr>
            <a:r>
              <a:rPr lang="en-US" sz="1050" dirty="0">
                <a:solidFill>
                  <a:srgbClr val="8B93A8"/>
                </a:solidFill>
                <a:latin typeface="Calibri" pitchFamily="34" charset="0"/>
                <a:ea typeface="Calibri" pitchFamily="34" charset="-122"/>
                <a:cs typeface="Calibri" pitchFamily="34" charset="-120"/>
              </a:rPr>
              <a:t>The core, globally-marketed driver — skiing, bungy, hiking, wine. Highly seasonal, peaking in ski season and summer.</a:t>
            </a:r>
            <a:endParaRPr lang="en-US" sz="1050" dirty="0"/>
          </a:p>
        </p:txBody>
      </p:sp>
      <p:sp>
        <p:nvSpPr>
          <p:cNvPr id="9" name="Shape 7"/>
          <p:cNvSpPr/>
          <p:nvPr/>
        </p:nvSpPr>
        <p:spPr>
          <a:xfrm>
            <a:off x="3481578" y="1737360"/>
            <a:ext cx="2475738" cy="2468880"/>
          </a:xfrm>
          <a:prstGeom prst="roundRect">
            <a:avLst>
              <a:gd name="adj" fmla="val 2963"/>
            </a:avLst>
          </a:prstGeom>
          <a:solidFill>
            <a:srgbClr val="131B2E"/>
          </a:solidFill>
          <a:ln w="12700">
            <a:solidFill>
              <a:srgbClr val="22304A"/>
            </a:solidFill>
            <a:prstDash val="solid"/>
          </a:ln>
        </p:spPr>
      </p:sp>
      <p:sp>
        <p:nvSpPr>
          <p:cNvPr id="10" name="Shape 8"/>
          <p:cNvSpPr/>
          <p:nvPr/>
        </p:nvSpPr>
        <p:spPr>
          <a:xfrm>
            <a:off x="3682746" y="1938528"/>
            <a:ext cx="457200" cy="457200"/>
          </a:xfrm>
          <a:prstGeom prst="roundRect">
            <a:avLst>
              <a:gd name="adj" fmla="val 12000"/>
            </a:avLst>
          </a:prstGeom>
          <a:solidFill>
            <a:srgbClr val="1C2A45"/>
          </a:solidFill>
          <a:ln/>
        </p:spPr>
      </p:sp>
      <p:sp>
        <p:nvSpPr>
          <p:cNvPr id="11" name="Text 9"/>
          <p:cNvSpPr/>
          <p:nvPr/>
        </p:nvSpPr>
        <p:spPr>
          <a:xfrm>
            <a:off x="3682746" y="1938528"/>
            <a:ext cx="457200" cy="457200"/>
          </a:xfrm>
          <a:prstGeom prst="rect">
            <a:avLst/>
          </a:prstGeom>
          <a:noFill/>
          <a:ln/>
        </p:spPr>
        <p:txBody>
          <a:bodyPr wrap="square" lIns="0" tIns="0" rIns="0" bIns="0" rtlCol="0" anchor="ctr"/>
          <a:lstStyle/>
          <a:p>
            <a:pPr algn="ctr" indent="0" marL="0">
              <a:buNone/>
            </a:pPr>
            <a:r>
              <a:rPr lang="en-US" sz="1800" b="1" dirty="0">
                <a:solidFill>
                  <a:srgbClr val="C9A24B"/>
                </a:solidFill>
                <a:latin typeface="Georgia" pitchFamily="34" charset="0"/>
                <a:ea typeface="Georgia" pitchFamily="34" charset="-122"/>
                <a:cs typeface="Georgia" pitchFamily="34" charset="-120"/>
              </a:rPr>
              <a:t>2</a:t>
            </a:r>
            <a:endParaRPr lang="en-US" sz="1800" dirty="0"/>
          </a:p>
        </p:txBody>
      </p:sp>
      <p:sp>
        <p:nvSpPr>
          <p:cNvPr id="12" name="Text 10"/>
          <p:cNvSpPr/>
          <p:nvPr/>
        </p:nvSpPr>
        <p:spPr>
          <a:xfrm>
            <a:off x="3682746" y="2542032"/>
            <a:ext cx="2073402" cy="777240"/>
          </a:xfrm>
          <a:prstGeom prst="rect">
            <a:avLst/>
          </a:prstGeom>
          <a:noFill/>
          <a:ln/>
        </p:spPr>
        <p:txBody>
          <a:bodyPr wrap="square" lIns="0" tIns="0" rIns="0" bIns="0" rtlCol="0" anchor="ctr"/>
          <a:lstStyle/>
          <a:p>
            <a:pPr indent="0" marL="0">
              <a:lnSpc>
                <a:spcPct val="110000"/>
              </a:lnSpc>
              <a:buNone/>
            </a:pPr>
            <a:r>
              <a:rPr lang="en-US" sz="1300" b="1" dirty="0">
                <a:solidFill>
                  <a:srgbClr val="FFFFFF"/>
                </a:solidFill>
                <a:latin typeface="Calibri" pitchFamily="34" charset="0"/>
                <a:ea typeface="Calibri" pitchFamily="34" charset="-122"/>
                <a:cs typeface="Calibri" pitchFamily="34" charset="-120"/>
              </a:rPr>
              <a:t>Construction &amp; Infrastructure Workforce</a:t>
            </a:r>
            <a:endParaRPr lang="en-US" sz="1300" dirty="0"/>
          </a:p>
        </p:txBody>
      </p:sp>
      <p:sp>
        <p:nvSpPr>
          <p:cNvPr id="13" name="Text 11"/>
          <p:cNvSpPr/>
          <p:nvPr/>
        </p:nvSpPr>
        <p:spPr>
          <a:xfrm>
            <a:off x="3682746" y="3291840"/>
            <a:ext cx="2073402" cy="822960"/>
          </a:xfrm>
          <a:prstGeom prst="rect">
            <a:avLst/>
          </a:prstGeom>
          <a:noFill/>
          <a:ln/>
        </p:spPr>
        <p:txBody>
          <a:bodyPr wrap="square" lIns="0" tIns="0" rIns="0" bIns="0" rtlCol="0" anchor="ctr"/>
          <a:lstStyle/>
          <a:p>
            <a:pPr indent="0" marL="0">
              <a:lnSpc>
                <a:spcPct val="115000"/>
              </a:lnSpc>
              <a:buNone/>
            </a:pPr>
            <a:r>
              <a:rPr lang="en-US" sz="1050" dirty="0">
                <a:solidFill>
                  <a:srgbClr val="8B93A8"/>
                </a:solidFill>
                <a:latin typeface="Calibri" pitchFamily="34" charset="0"/>
                <a:ea typeface="Calibri" pitchFamily="34" charset="-122"/>
                <a:cs typeface="Calibri" pitchFamily="34" charset="-120"/>
              </a:rPr>
              <a:t>Thousands of workers tied to a multi-year building boom, with fast-tracked mega-projects now in the pipeline.</a:t>
            </a:r>
            <a:endParaRPr lang="en-US" sz="1050" dirty="0"/>
          </a:p>
        </p:txBody>
      </p:sp>
      <p:sp>
        <p:nvSpPr>
          <p:cNvPr id="14" name="Shape 12"/>
          <p:cNvSpPr/>
          <p:nvPr/>
        </p:nvSpPr>
        <p:spPr>
          <a:xfrm>
            <a:off x="6231636" y="1737360"/>
            <a:ext cx="2475738" cy="2468880"/>
          </a:xfrm>
          <a:prstGeom prst="roundRect">
            <a:avLst>
              <a:gd name="adj" fmla="val 2963"/>
            </a:avLst>
          </a:prstGeom>
          <a:solidFill>
            <a:srgbClr val="131B2E"/>
          </a:solidFill>
          <a:ln w="12700">
            <a:solidFill>
              <a:srgbClr val="22304A"/>
            </a:solidFill>
            <a:prstDash val="solid"/>
          </a:ln>
        </p:spPr>
      </p:sp>
      <p:sp>
        <p:nvSpPr>
          <p:cNvPr id="15" name="Shape 13"/>
          <p:cNvSpPr/>
          <p:nvPr/>
        </p:nvSpPr>
        <p:spPr>
          <a:xfrm>
            <a:off x="6432804" y="1938528"/>
            <a:ext cx="457200" cy="457200"/>
          </a:xfrm>
          <a:prstGeom prst="roundRect">
            <a:avLst>
              <a:gd name="adj" fmla="val 12000"/>
            </a:avLst>
          </a:prstGeom>
          <a:solidFill>
            <a:srgbClr val="1C2A45"/>
          </a:solidFill>
          <a:ln/>
        </p:spPr>
      </p:sp>
      <p:sp>
        <p:nvSpPr>
          <p:cNvPr id="16" name="Text 14"/>
          <p:cNvSpPr/>
          <p:nvPr/>
        </p:nvSpPr>
        <p:spPr>
          <a:xfrm>
            <a:off x="6432804" y="1938528"/>
            <a:ext cx="457200" cy="457200"/>
          </a:xfrm>
          <a:prstGeom prst="rect">
            <a:avLst/>
          </a:prstGeom>
          <a:noFill/>
          <a:ln/>
        </p:spPr>
        <p:txBody>
          <a:bodyPr wrap="square" lIns="0" tIns="0" rIns="0" bIns="0" rtlCol="0" anchor="ctr"/>
          <a:lstStyle/>
          <a:p>
            <a:pPr algn="ctr" indent="0" marL="0">
              <a:buNone/>
            </a:pPr>
            <a:r>
              <a:rPr lang="en-US" sz="1800" b="1" dirty="0">
                <a:solidFill>
                  <a:srgbClr val="C9A24B"/>
                </a:solidFill>
                <a:latin typeface="Georgia" pitchFamily="34" charset="0"/>
                <a:ea typeface="Georgia" pitchFamily="34" charset="-122"/>
                <a:cs typeface="Georgia" pitchFamily="34" charset="-120"/>
              </a:rPr>
              <a:t>3</a:t>
            </a:r>
            <a:endParaRPr lang="en-US" sz="1800" dirty="0"/>
          </a:p>
        </p:txBody>
      </p:sp>
      <p:sp>
        <p:nvSpPr>
          <p:cNvPr id="17" name="Text 15"/>
          <p:cNvSpPr/>
          <p:nvPr/>
        </p:nvSpPr>
        <p:spPr>
          <a:xfrm>
            <a:off x="6432804" y="2542032"/>
            <a:ext cx="2073402" cy="777240"/>
          </a:xfrm>
          <a:prstGeom prst="rect">
            <a:avLst/>
          </a:prstGeom>
          <a:noFill/>
          <a:ln/>
        </p:spPr>
        <p:txBody>
          <a:bodyPr wrap="square" lIns="0" tIns="0" rIns="0" bIns="0" rtlCol="0" anchor="ctr"/>
          <a:lstStyle/>
          <a:p>
            <a:pPr indent="0" marL="0">
              <a:lnSpc>
                <a:spcPct val="110000"/>
              </a:lnSpc>
              <a:buNone/>
            </a:pPr>
            <a:r>
              <a:rPr lang="en-US" sz="1300" b="1" dirty="0">
                <a:solidFill>
                  <a:srgbClr val="FFFFFF"/>
                </a:solidFill>
                <a:latin typeface="Calibri" pitchFamily="34" charset="0"/>
                <a:ea typeface="Calibri" pitchFamily="34" charset="-122"/>
                <a:cs typeface="Calibri" pitchFamily="34" charset="-120"/>
              </a:rPr>
              <a:t>Healthcare &amp; Medical Staff</a:t>
            </a:r>
            <a:endParaRPr lang="en-US" sz="1300" dirty="0"/>
          </a:p>
        </p:txBody>
      </p:sp>
      <p:sp>
        <p:nvSpPr>
          <p:cNvPr id="18" name="Text 16"/>
          <p:cNvSpPr/>
          <p:nvPr/>
        </p:nvSpPr>
        <p:spPr>
          <a:xfrm>
            <a:off x="6432804" y="3291840"/>
            <a:ext cx="2073402" cy="822960"/>
          </a:xfrm>
          <a:prstGeom prst="rect">
            <a:avLst/>
          </a:prstGeom>
          <a:noFill/>
          <a:ln/>
        </p:spPr>
        <p:txBody>
          <a:bodyPr wrap="square" lIns="0" tIns="0" rIns="0" bIns="0" rtlCol="0" anchor="ctr"/>
          <a:lstStyle/>
          <a:p>
            <a:pPr indent="0" marL="0">
              <a:lnSpc>
                <a:spcPct val="115000"/>
              </a:lnSpc>
              <a:buNone/>
            </a:pPr>
            <a:r>
              <a:rPr lang="en-US" sz="1050" dirty="0">
                <a:solidFill>
                  <a:srgbClr val="8B93A8"/>
                </a:solidFill>
                <a:latin typeface="Calibri" pitchFamily="34" charset="0"/>
                <a:ea typeface="Calibri" pitchFamily="34" charset="-122"/>
                <a:cs typeface="Calibri" pitchFamily="34" charset="-120"/>
              </a:rPr>
              <a:t>Two local hospitals struggle to recruit and retain staff due to housing costs — durable, non-seasonal demand.</a:t>
            </a:r>
            <a:endParaRPr lang="en-US" sz="1050" dirty="0"/>
          </a:p>
        </p:txBody>
      </p:sp>
      <p:sp>
        <p:nvSpPr>
          <p:cNvPr id="19" name="Shape 17"/>
          <p:cNvSpPr/>
          <p:nvPr/>
        </p:nvSpPr>
        <p:spPr>
          <a:xfrm>
            <a:off x="8981694" y="1737360"/>
            <a:ext cx="2475738" cy="2468880"/>
          </a:xfrm>
          <a:prstGeom prst="roundRect">
            <a:avLst>
              <a:gd name="adj" fmla="val 2963"/>
            </a:avLst>
          </a:prstGeom>
          <a:solidFill>
            <a:srgbClr val="131B2E"/>
          </a:solidFill>
          <a:ln w="12700">
            <a:solidFill>
              <a:srgbClr val="22304A"/>
            </a:solidFill>
            <a:prstDash val="solid"/>
          </a:ln>
        </p:spPr>
      </p:sp>
      <p:sp>
        <p:nvSpPr>
          <p:cNvPr id="20" name="Shape 18"/>
          <p:cNvSpPr/>
          <p:nvPr/>
        </p:nvSpPr>
        <p:spPr>
          <a:xfrm>
            <a:off x="9182862" y="1938528"/>
            <a:ext cx="457200" cy="457200"/>
          </a:xfrm>
          <a:prstGeom prst="roundRect">
            <a:avLst>
              <a:gd name="adj" fmla="val 12000"/>
            </a:avLst>
          </a:prstGeom>
          <a:solidFill>
            <a:srgbClr val="1C2A45"/>
          </a:solidFill>
          <a:ln/>
        </p:spPr>
      </p:sp>
      <p:sp>
        <p:nvSpPr>
          <p:cNvPr id="21" name="Text 19"/>
          <p:cNvSpPr/>
          <p:nvPr/>
        </p:nvSpPr>
        <p:spPr>
          <a:xfrm>
            <a:off x="9182862" y="1938528"/>
            <a:ext cx="457200" cy="457200"/>
          </a:xfrm>
          <a:prstGeom prst="rect">
            <a:avLst/>
          </a:prstGeom>
          <a:noFill/>
          <a:ln/>
        </p:spPr>
        <p:txBody>
          <a:bodyPr wrap="square" lIns="0" tIns="0" rIns="0" bIns="0" rtlCol="0" anchor="ctr"/>
          <a:lstStyle/>
          <a:p>
            <a:pPr algn="ctr" indent="0" marL="0">
              <a:buNone/>
            </a:pPr>
            <a:r>
              <a:rPr lang="en-US" sz="1800" b="1" dirty="0">
                <a:solidFill>
                  <a:srgbClr val="C9A24B"/>
                </a:solidFill>
                <a:latin typeface="Georgia" pitchFamily="34" charset="0"/>
                <a:ea typeface="Georgia" pitchFamily="34" charset="-122"/>
                <a:cs typeface="Georgia" pitchFamily="34" charset="-120"/>
              </a:rPr>
              <a:t>4</a:t>
            </a:r>
            <a:endParaRPr lang="en-US" sz="1800" dirty="0"/>
          </a:p>
        </p:txBody>
      </p:sp>
      <p:sp>
        <p:nvSpPr>
          <p:cNvPr id="22" name="Text 20"/>
          <p:cNvSpPr/>
          <p:nvPr/>
        </p:nvSpPr>
        <p:spPr>
          <a:xfrm>
            <a:off x="9182862" y="2542032"/>
            <a:ext cx="2073402" cy="777240"/>
          </a:xfrm>
          <a:prstGeom prst="rect">
            <a:avLst/>
          </a:prstGeom>
          <a:noFill/>
          <a:ln/>
        </p:spPr>
        <p:txBody>
          <a:bodyPr wrap="square" lIns="0" tIns="0" rIns="0" bIns="0" rtlCol="0" anchor="ctr"/>
          <a:lstStyle/>
          <a:p>
            <a:pPr indent="0" marL="0">
              <a:lnSpc>
                <a:spcPct val="110000"/>
              </a:lnSpc>
              <a:buNone/>
            </a:pPr>
            <a:r>
              <a:rPr lang="en-US" sz="1300" b="1" dirty="0">
                <a:solidFill>
                  <a:srgbClr val="FFFFFF"/>
                </a:solidFill>
                <a:latin typeface="Calibri" pitchFamily="34" charset="0"/>
                <a:ea typeface="Calibri" pitchFamily="34" charset="-122"/>
                <a:cs typeface="Calibri" pitchFamily="34" charset="-120"/>
              </a:rPr>
              <a:t>Events &amp; Festival Traffic</a:t>
            </a:r>
            <a:endParaRPr lang="en-US" sz="1300" dirty="0"/>
          </a:p>
        </p:txBody>
      </p:sp>
      <p:sp>
        <p:nvSpPr>
          <p:cNvPr id="23" name="Text 21"/>
          <p:cNvSpPr/>
          <p:nvPr/>
        </p:nvSpPr>
        <p:spPr>
          <a:xfrm>
            <a:off x="9182862" y="3291840"/>
            <a:ext cx="2073402" cy="822960"/>
          </a:xfrm>
          <a:prstGeom prst="rect">
            <a:avLst/>
          </a:prstGeom>
          <a:noFill/>
          <a:ln/>
        </p:spPr>
        <p:txBody>
          <a:bodyPr wrap="square" lIns="0" tIns="0" rIns="0" bIns="0" rtlCol="0" anchor="ctr"/>
          <a:lstStyle/>
          <a:p>
            <a:pPr indent="0" marL="0">
              <a:lnSpc>
                <a:spcPct val="115000"/>
              </a:lnSpc>
              <a:buNone/>
            </a:pPr>
            <a:r>
              <a:rPr lang="en-US" sz="1050" dirty="0">
                <a:solidFill>
                  <a:srgbClr val="8B93A8"/>
                </a:solidFill>
                <a:latin typeface="Calibri" pitchFamily="34" charset="0"/>
                <a:ea typeface="Calibri" pitchFamily="34" charset="-122"/>
                <a:cs typeface="Calibri" pitchFamily="34" charset="-120"/>
              </a:rPr>
              <a:t>A packed recurring calendar sustains bookings through what would otherwise be shoulder-season lulls.</a:t>
            </a:r>
            <a:endParaRPr lang="en-US" sz="1050" dirty="0"/>
          </a:p>
        </p:txBody>
      </p:sp>
      <p:sp>
        <p:nvSpPr>
          <p:cNvPr id="24" name="Shape 22"/>
          <p:cNvSpPr/>
          <p:nvPr/>
        </p:nvSpPr>
        <p:spPr>
          <a:xfrm>
            <a:off x="731520" y="4434840"/>
            <a:ext cx="10698480" cy="310896"/>
          </a:xfrm>
          <a:prstGeom prst="roundRect">
            <a:avLst>
              <a:gd name="adj" fmla="val 14706"/>
            </a:avLst>
          </a:prstGeom>
          <a:solidFill>
            <a:srgbClr val="1C2A45"/>
          </a:solidFill>
          <a:ln/>
        </p:spPr>
      </p:sp>
      <p:sp>
        <p:nvSpPr>
          <p:cNvPr id="25" name="Text 23"/>
          <p:cNvSpPr/>
          <p:nvPr/>
        </p:nvSpPr>
        <p:spPr>
          <a:xfrm>
            <a:off x="841248" y="4434840"/>
            <a:ext cx="10479024" cy="310896"/>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MARKET ADVANTAGE</a:t>
            </a:r>
            <a:endParaRPr lang="en-US" sz="1050" dirty="0"/>
          </a:p>
        </p:txBody>
      </p:sp>
      <p:sp>
        <p:nvSpPr>
          <p:cNvPr id="26" name="Text 24"/>
          <p:cNvSpPr/>
          <p:nvPr/>
        </p:nvSpPr>
        <p:spPr>
          <a:xfrm>
            <a:off x="731520" y="4782312"/>
            <a:ext cx="10698480" cy="1097280"/>
          </a:xfrm>
          <a:prstGeom prst="rect">
            <a:avLst/>
          </a:prstGeom>
          <a:noFill/>
          <a:ln/>
        </p:spPr>
        <p:txBody>
          <a:bodyPr wrap="square" lIns="0" tIns="0" rIns="0" bIns="0" rtlCol="0" anchor="ctr"/>
          <a:lstStyle/>
          <a:p>
            <a:pPr indent="0" marL="0">
              <a:lnSpc>
                <a:spcPct val="120000"/>
              </a:lnSpc>
              <a:buNone/>
            </a:pPr>
            <a:r>
              <a:rPr lang="en-US" sz="1300" dirty="0">
                <a:solidFill>
                  <a:srgbClr val="E9E7DF"/>
                </a:solidFill>
                <a:latin typeface="Calibri" pitchFamily="34" charset="0"/>
                <a:ea typeface="Calibri" pitchFamily="34" charset="-122"/>
                <a:cs typeface="Calibri" pitchFamily="34" charset="-120"/>
              </a:rPr>
              <a:t>Unlike single-driver tourist towns that go quiet outside peak season, Queenstown's mixed-demand structure — tourism plus workforce plus healthcare plus events — reduces seasonal volatility and gives operators multiple demand pools to draw on year-round.</a:t>
            </a:r>
            <a:endParaRPr lang="en-US" sz="1300" dirty="0"/>
          </a:p>
        </p:txBody>
      </p:sp>
      <p:sp>
        <p:nvSpPr>
          <p:cNvPr id="27" name="Text 25"/>
          <p:cNvSpPr/>
          <p:nvPr/>
        </p:nvSpPr>
        <p:spPr>
          <a:xfrm>
            <a:off x="548640" y="6528816"/>
            <a:ext cx="7315200" cy="256032"/>
          </a:xfrm>
          <a:prstGeom prst="rect">
            <a:avLst/>
          </a:prstGeom>
          <a:noFill/>
          <a:ln/>
        </p:spPr>
        <p:txBody>
          <a:bodyPr wrap="square" lIns="0" tIns="0" rIns="0" bIns="0" rtlCol="0" anchor="ctr"/>
          <a:lstStyle/>
          <a:p>
            <a:pPr indent="0" marL="0">
              <a:buNone/>
            </a:pPr>
            <a:r>
              <a:rPr lang="en-US" sz="850" dirty="0">
                <a:solidFill>
                  <a:srgbClr val="8B93A8"/>
                </a:solidFill>
                <a:latin typeface="Calibri" pitchFamily="34" charset="0"/>
                <a:ea typeface="Calibri" pitchFamily="34" charset="-122"/>
                <a:cs typeface="Calibri" pitchFamily="34" charset="-120"/>
              </a:rPr>
              <a:t>Queenstown Airbnb Market Intelligence · 2026</a:t>
            </a:r>
            <a:endParaRPr lang="en-US" sz="850" dirty="0"/>
          </a:p>
        </p:txBody>
      </p:sp>
      <p:sp>
        <p:nvSpPr>
          <p:cNvPr id="28" name="Text 26"/>
          <p:cNvSpPr/>
          <p:nvPr/>
        </p:nvSpPr>
        <p:spPr>
          <a:xfrm>
            <a:off x="11430000" y="6528816"/>
            <a:ext cx="365760" cy="256032"/>
          </a:xfrm>
          <a:prstGeom prst="rect">
            <a:avLst/>
          </a:prstGeom>
          <a:noFill/>
          <a:ln/>
        </p:spPr>
        <p:txBody>
          <a:bodyPr wrap="square" lIns="0" tIns="0" rIns="0" bIns="0" rtlCol="0" anchor="ctr"/>
          <a:lstStyle/>
          <a:p>
            <a:pPr algn="r" indent="0" marL="0">
              <a:buNone/>
            </a:pPr>
            <a:r>
              <a:rPr lang="en-US" sz="850" dirty="0">
                <a:solidFill>
                  <a:srgbClr val="8B93A8"/>
                </a:solidFill>
                <a:latin typeface="Calibri" pitchFamily="34" charset="0"/>
                <a:ea typeface="Calibri" pitchFamily="34" charset="-122"/>
                <a:cs typeface="Calibri" pitchFamily="34" charset="-120"/>
              </a:rPr>
              <a:t>6</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548640" y="365760"/>
            <a:ext cx="7315200" cy="320040"/>
          </a:xfrm>
          <a:prstGeom prst="rect">
            <a:avLst/>
          </a:prstGeom>
          <a:noFill/>
          <a:ln/>
        </p:spPr>
        <p:txBody>
          <a:bodyPr wrap="square" lIns="0" tIns="0" rIns="0" bIns="0" rtlCol="0" anchor="ctr"/>
          <a:lstStyle/>
          <a:p>
            <a:pPr indent="0" marL="0">
              <a:buNone/>
            </a:pPr>
            <a:r>
              <a:rPr lang="en-US" sz="1200" b="1" spc="200" kern="0" dirty="0">
                <a:solidFill>
                  <a:srgbClr val="C9A24B"/>
                </a:solidFill>
                <a:latin typeface="Calibri" pitchFamily="34" charset="0"/>
                <a:ea typeface="Calibri" pitchFamily="34" charset="-122"/>
                <a:cs typeface="Calibri" pitchFamily="34" charset="-120"/>
              </a:rPr>
              <a:t>03 / Demand Structure</a:t>
            </a:r>
            <a:endParaRPr lang="en-US" sz="1200" dirty="0"/>
          </a:p>
        </p:txBody>
      </p:sp>
      <p:sp>
        <p:nvSpPr>
          <p:cNvPr id="3" name="Text 1"/>
          <p:cNvSpPr/>
          <p:nvPr/>
        </p:nvSpPr>
        <p:spPr>
          <a:xfrm>
            <a:off x="548640" y="713232"/>
            <a:ext cx="10789920" cy="822960"/>
          </a:xfrm>
          <a:prstGeom prst="rect">
            <a:avLst/>
          </a:prstGeom>
          <a:noFill/>
          <a:ln/>
        </p:spPr>
        <p:txBody>
          <a:bodyPr wrap="square" lIns="0" tIns="0" rIns="0" bIns="0"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Deep-Dive: Construction &amp; Workforce Accommodation</a:t>
            </a:r>
            <a:endParaRPr lang="en-US" sz="3000" dirty="0"/>
          </a:p>
        </p:txBody>
      </p:sp>
      <p:sp>
        <p:nvSpPr>
          <p:cNvPr id="4" name="Shape 2"/>
          <p:cNvSpPr/>
          <p:nvPr/>
        </p:nvSpPr>
        <p:spPr>
          <a:xfrm>
            <a:off x="731520" y="1737360"/>
            <a:ext cx="10698480" cy="777240"/>
          </a:xfrm>
          <a:prstGeom prst="roundRect">
            <a:avLst>
              <a:gd name="adj" fmla="val 9412"/>
            </a:avLst>
          </a:prstGeom>
          <a:solidFill>
            <a:srgbClr val="0F1626"/>
          </a:solidFill>
          <a:ln w="12700">
            <a:solidFill>
              <a:srgbClr val="22304A"/>
            </a:solidFill>
            <a:prstDash val="solid"/>
          </a:ln>
        </p:spPr>
      </p:sp>
      <p:sp>
        <p:nvSpPr>
          <p:cNvPr id="5" name="Text 3"/>
          <p:cNvSpPr/>
          <p:nvPr/>
        </p:nvSpPr>
        <p:spPr>
          <a:xfrm>
            <a:off x="960120" y="1828800"/>
            <a:ext cx="2743200" cy="237744"/>
          </a:xfrm>
          <a:prstGeom prst="rect">
            <a:avLst/>
          </a:prstGeom>
          <a:noFill/>
          <a:ln/>
        </p:spPr>
        <p:txBody>
          <a:bodyPr wrap="square" lIns="0" tIns="0" rIns="0" bIns="0" rtlCol="0" anchor="ctr"/>
          <a:lstStyle/>
          <a:p>
            <a:pPr indent="0" marL="0">
              <a:buNone/>
            </a:pPr>
            <a:r>
              <a:rPr lang="en-US" sz="1000" b="1" spc="150" kern="0" dirty="0">
                <a:solidFill>
                  <a:srgbClr val="C9A24B"/>
                </a:solidFill>
                <a:latin typeface="Calibri" pitchFamily="34" charset="0"/>
                <a:ea typeface="Calibri" pitchFamily="34" charset="-122"/>
                <a:cs typeface="Calibri" pitchFamily="34" charset="-120"/>
              </a:rPr>
              <a:t>MARKET DRIVER</a:t>
            </a:r>
            <a:endParaRPr lang="en-US" sz="1000" dirty="0"/>
          </a:p>
        </p:txBody>
      </p:sp>
      <p:sp>
        <p:nvSpPr>
          <p:cNvPr id="6" name="Text 4"/>
          <p:cNvSpPr/>
          <p:nvPr/>
        </p:nvSpPr>
        <p:spPr>
          <a:xfrm>
            <a:off x="960120" y="2066544"/>
            <a:ext cx="10241280" cy="411480"/>
          </a:xfrm>
          <a:prstGeom prst="rect">
            <a:avLst/>
          </a:prstGeom>
          <a:noFill/>
          <a:ln/>
        </p:spPr>
        <p:txBody>
          <a:bodyPr wrap="square" lIns="0" tIns="0" rIns="0" bIns="0" rtlCol="0" anchor="ctr"/>
          <a:lstStyle/>
          <a:p>
            <a:pPr indent="0" marL="0">
              <a:lnSpc>
                <a:spcPct val="115000"/>
              </a:lnSpc>
              <a:buNone/>
            </a:pPr>
            <a:r>
              <a:rPr lang="en-US" sz="1200" dirty="0">
                <a:solidFill>
                  <a:srgbClr val="FFFFFF"/>
                </a:solidFill>
                <a:latin typeface="Calibri" pitchFamily="34" charset="0"/>
                <a:ea typeface="Calibri" pitchFamily="34" charset="-122"/>
                <a:cs typeface="Calibri" pitchFamily="34" charset="-120"/>
              </a:rPr>
              <a:t>A fast-tracked project alone is projected to add $720.3M to GDP and ~4,420 construction jobs; Simplicity Living's build-to-rent project has grown to 1,078 homes (construction targeted 2027).</a:t>
            </a:r>
            <a:endParaRPr lang="en-US" sz="1200" dirty="0"/>
          </a:p>
        </p:txBody>
      </p:sp>
      <p:sp>
        <p:nvSpPr>
          <p:cNvPr id="7" name="Shape 5"/>
          <p:cNvSpPr/>
          <p:nvPr/>
        </p:nvSpPr>
        <p:spPr>
          <a:xfrm>
            <a:off x="731520" y="2697480"/>
            <a:ext cx="3392424" cy="1417320"/>
          </a:xfrm>
          <a:prstGeom prst="roundRect">
            <a:avLst>
              <a:gd name="adj" fmla="val 5161"/>
            </a:avLst>
          </a:prstGeom>
          <a:solidFill>
            <a:srgbClr val="0F1626"/>
          </a:solidFill>
          <a:ln w="12700">
            <a:solidFill>
              <a:srgbClr val="22304A"/>
            </a:solidFill>
            <a:prstDash val="solid"/>
          </a:ln>
        </p:spPr>
      </p:sp>
      <p:sp>
        <p:nvSpPr>
          <p:cNvPr id="8" name="Text 6"/>
          <p:cNvSpPr/>
          <p:nvPr/>
        </p:nvSpPr>
        <p:spPr>
          <a:xfrm>
            <a:off x="914400" y="2862072"/>
            <a:ext cx="3026664" cy="274320"/>
          </a:xfrm>
          <a:prstGeom prst="rect">
            <a:avLst/>
          </a:prstGeom>
          <a:noFill/>
          <a:ln/>
        </p:spPr>
        <p:txBody>
          <a:bodyPr wrap="square" lIns="0" tIns="0" rIns="0" bIns="0" rtlCol="0" anchor="ctr"/>
          <a:lstStyle/>
          <a:p>
            <a:pPr indent="0" marL="0">
              <a:buNone/>
            </a:pPr>
            <a:r>
              <a:rPr lang="en-US" sz="1000" b="1" spc="100" kern="0" dirty="0">
                <a:solidFill>
                  <a:srgbClr val="D4B96A"/>
                </a:solidFill>
                <a:latin typeface="Calibri" pitchFamily="34" charset="0"/>
                <a:ea typeface="Calibri" pitchFamily="34" charset="-122"/>
                <a:cs typeface="Calibri" pitchFamily="34" charset="-120"/>
              </a:rPr>
              <a:t>PROPERTY TYPES</a:t>
            </a:r>
            <a:endParaRPr lang="en-US" sz="1000" dirty="0"/>
          </a:p>
        </p:txBody>
      </p:sp>
      <p:sp>
        <p:nvSpPr>
          <p:cNvPr id="9" name="Text 7"/>
          <p:cNvSpPr/>
          <p:nvPr/>
        </p:nvSpPr>
        <p:spPr>
          <a:xfrm>
            <a:off x="914400" y="3154680"/>
            <a:ext cx="3026664" cy="914400"/>
          </a:xfrm>
          <a:prstGeom prst="rect">
            <a:avLst/>
          </a:prstGeom>
          <a:noFill/>
          <a:ln/>
        </p:spPr>
        <p:txBody>
          <a:bodyPr wrap="square" lIns="0" tIns="0" rIns="0" bIns="0" rtlCol="0" anchor="ctr"/>
          <a:lstStyle/>
          <a:p>
            <a:pPr indent="0" marL="0">
              <a:lnSpc>
                <a:spcPct val="120000"/>
              </a:lnSpc>
              <a:buNone/>
            </a:pPr>
            <a:r>
              <a:rPr lang="en-US" sz="1050" dirty="0">
                <a:solidFill>
                  <a:srgbClr val="E9E7DF"/>
                </a:solidFill>
                <a:latin typeface="Calibri" pitchFamily="34" charset="0"/>
                <a:ea typeface="Calibri" pitchFamily="34" charset="-122"/>
                <a:cs typeface="Calibri" pitchFamily="34" charset="-120"/>
              </a:rPr>
              <a:t>2–3BR homes/townhouses, bunk-friendly layouts prioritising shared-space economics over luxury finish.</a:t>
            </a:r>
            <a:endParaRPr lang="en-US" sz="1050" dirty="0"/>
          </a:p>
        </p:txBody>
      </p:sp>
      <p:sp>
        <p:nvSpPr>
          <p:cNvPr id="10" name="Shape 8"/>
          <p:cNvSpPr/>
          <p:nvPr/>
        </p:nvSpPr>
        <p:spPr>
          <a:xfrm>
            <a:off x="4398264" y="2697480"/>
            <a:ext cx="3392424" cy="1417320"/>
          </a:xfrm>
          <a:prstGeom prst="roundRect">
            <a:avLst>
              <a:gd name="adj" fmla="val 5161"/>
            </a:avLst>
          </a:prstGeom>
          <a:solidFill>
            <a:srgbClr val="0F1626"/>
          </a:solidFill>
          <a:ln w="12700">
            <a:solidFill>
              <a:srgbClr val="22304A"/>
            </a:solidFill>
            <a:prstDash val="solid"/>
          </a:ln>
        </p:spPr>
      </p:sp>
      <p:sp>
        <p:nvSpPr>
          <p:cNvPr id="11" name="Text 9"/>
          <p:cNvSpPr/>
          <p:nvPr/>
        </p:nvSpPr>
        <p:spPr>
          <a:xfrm>
            <a:off x="4581144" y="2862072"/>
            <a:ext cx="3026664" cy="274320"/>
          </a:xfrm>
          <a:prstGeom prst="rect">
            <a:avLst/>
          </a:prstGeom>
          <a:noFill/>
          <a:ln/>
        </p:spPr>
        <p:txBody>
          <a:bodyPr wrap="square" lIns="0" tIns="0" rIns="0" bIns="0" rtlCol="0" anchor="ctr"/>
          <a:lstStyle/>
          <a:p>
            <a:pPr indent="0" marL="0">
              <a:buNone/>
            </a:pPr>
            <a:r>
              <a:rPr lang="en-US" sz="1000" b="1" spc="100" kern="0" dirty="0">
                <a:solidFill>
                  <a:srgbClr val="D4B96A"/>
                </a:solidFill>
                <a:latin typeface="Calibri" pitchFamily="34" charset="0"/>
                <a:ea typeface="Calibri" pitchFamily="34" charset="-122"/>
                <a:cs typeface="Calibri" pitchFamily="34" charset="-120"/>
              </a:rPr>
              <a:t>AMENITIES THAT MATTER</a:t>
            </a:r>
            <a:endParaRPr lang="en-US" sz="1000" dirty="0"/>
          </a:p>
        </p:txBody>
      </p:sp>
      <p:sp>
        <p:nvSpPr>
          <p:cNvPr id="12" name="Text 10"/>
          <p:cNvSpPr/>
          <p:nvPr/>
        </p:nvSpPr>
        <p:spPr>
          <a:xfrm>
            <a:off x="4581144" y="3154680"/>
            <a:ext cx="3026664" cy="914400"/>
          </a:xfrm>
          <a:prstGeom prst="rect">
            <a:avLst/>
          </a:prstGeom>
          <a:noFill/>
          <a:ln/>
        </p:spPr>
        <p:txBody>
          <a:bodyPr wrap="square" lIns="0" tIns="0" rIns="0" bIns="0" rtlCol="0" anchor="ctr"/>
          <a:lstStyle/>
          <a:p>
            <a:pPr indent="0" marL="0">
              <a:lnSpc>
                <a:spcPct val="120000"/>
              </a:lnSpc>
              <a:buNone/>
            </a:pPr>
            <a:r>
              <a:rPr lang="en-US" sz="1050" dirty="0">
                <a:solidFill>
                  <a:srgbClr val="E9E7DF"/>
                </a:solidFill>
                <a:latin typeface="Calibri" pitchFamily="34" charset="0"/>
                <a:ea typeface="Calibri" pitchFamily="34" charset="-122"/>
                <a:cs typeface="Calibri" pitchFamily="34" charset="-120"/>
              </a:rPr>
              <a:t>Full kitchens, in-unit laundry, secure parking for work vehicles, and strong WiFi for admin/reporting.</a:t>
            </a:r>
            <a:endParaRPr lang="en-US" sz="1050" dirty="0"/>
          </a:p>
        </p:txBody>
      </p:sp>
      <p:sp>
        <p:nvSpPr>
          <p:cNvPr id="13" name="Shape 11"/>
          <p:cNvSpPr/>
          <p:nvPr/>
        </p:nvSpPr>
        <p:spPr>
          <a:xfrm>
            <a:off x="8065008" y="2697480"/>
            <a:ext cx="3392424" cy="1417320"/>
          </a:xfrm>
          <a:prstGeom prst="roundRect">
            <a:avLst>
              <a:gd name="adj" fmla="val 5161"/>
            </a:avLst>
          </a:prstGeom>
          <a:solidFill>
            <a:srgbClr val="0F1626"/>
          </a:solidFill>
          <a:ln w="12700">
            <a:solidFill>
              <a:srgbClr val="22304A"/>
            </a:solidFill>
            <a:prstDash val="solid"/>
          </a:ln>
        </p:spPr>
      </p:sp>
      <p:sp>
        <p:nvSpPr>
          <p:cNvPr id="14" name="Text 12"/>
          <p:cNvSpPr/>
          <p:nvPr/>
        </p:nvSpPr>
        <p:spPr>
          <a:xfrm>
            <a:off x="8247888" y="2862072"/>
            <a:ext cx="3026664" cy="274320"/>
          </a:xfrm>
          <a:prstGeom prst="rect">
            <a:avLst/>
          </a:prstGeom>
          <a:noFill/>
          <a:ln/>
        </p:spPr>
        <p:txBody>
          <a:bodyPr wrap="square" lIns="0" tIns="0" rIns="0" bIns="0" rtlCol="0" anchor="ctr"/>
          <a:lstStyle/>
          <a:p>
            <a:pPr indent="0" marL="0">
              <a:buNone/>
            </a:pPr>
            <a:r>
              <a:rPr lang="en-US" sz="1000" b="1" spc="100" kern="0" dirty="0">
                <a:solidFill>
                  <a:srgbClr val="D4B96A"/>
                </a:solidFill>
                <a:latin typeface="Calibri" pitchFamily="34" charset="0"/>
                <a:ea typeface="Calibri" pitchFamily="34" charset="-122"/>
                <a:cs typeface="Calibri" pitchFamily="34" charset="-120"/>
              </a:rPr>
              <a:t>BOOKING PATTERNS</a:t>
            </a:r>
            <a:endParaRPr lang="en-US" sz="1000" dirty="0"/>
          </a:p>
        </p:txBody>
      </p:sp>
      <p:sp>
        <p:nvSpPr>
          <p:cNvPr id="15" name="Text 13"/>
          <p:cNvSpPr/>
          <p:nvPr/>
        </p:nvSpPr>
        <p:spPr>
          <a:xfrm>
            <a:off x="8247888" y="3154680"/>
            <a:ext cx="3026664" cy="914400"/>
          </a:xfrm>
          <a:prstGeom prst="rect">
            <a:avLst/>
          </a:prstGeom>
          <a:noFill/>
          <a:ln/>
        </p:spPr>
        <p:txBody>
          <a:bodyPr wrap="square" lIns="0" tIns="0" rIns="0" bIns="0" rtlCol="0" anchor="ctr"/>
          <a:lstStyle/>
          <a:p>
            <a:pPr indent="0" marL="0">
              <a:lnSpc>
                <a:spcPct val="120000"/>
              </a:lnSpc>
              <a:buNone/>
            </a:pPr>
            <a:r>
              <a:rPr lang="en-US" sz="1050" dirty="0">
                <a:solidFill>
                  <a:srgbClr val="E9E7DF"/>
                </a:solidFill>
                <a:latin typeface="Calibri" pitchFamily="34" charset="0"/>
                <a:ea typeface="Calibri" pitchFamily="34" charset="-122"/>
                <a:cs typeface="Calibri" pitchFamily="34" charset="-120"/>
              </a:rPr>
              <a:t>Advance bookings tied to project timelines — weeks to months — renewing along construction phase milestones.</a:t>
            </a:r>
            <a:endParaRPr lang="en-US" sz="1050" dirty="0"/>
          </a:p>
        </p:txBody>
      </p:sp>
      <p:sp>
        <p:nvSpPr>
          <p:cNvPr id="16" name="Shape 14"/>
          <p:cNvSpPr/>
          <p:nvPr/>
        </p:nvSpPr>
        <p:spPr>
          <a:xfrm>
            <a:off x="731520" y="4297680"/>
            <a:ext cx="5212080" cy="1234440"/>
          </a:xfrm>
          <a:prstGeom prst="roundRect">
            <a:avLst>
              <a:gd name="adj" fmla="val 5926"/>
            </a:avLst>
          </a:prstGeom>
          <a:solidFill>
            <a:srgbClr val="0F1626"/>
          </a:solidFill>
          <a:ln w="12700">
            <a:solidFill>
              <a:srgbClr val="22304A"/>
            </a:solidFill>
            <a:prstDash val="solid"/>
          </a:ln>
        </p:spPr>
      </p:sp>
      <p:sp>
        <p:nvSpPr>
          <p:cNvPr id="17" name="Text 15"/>
          <p:cNvSpPr/>
          <p:nvPr/>
        </p:nvSpPr>
        <p:spPr>
          <a:xfrm>
            <a:off x="914400" y="4425696"/>
            <a:ext cx="4846320" cy="256032"/>
          </a:xfrm>
          <a:prstGeom prst="rect">
            <a:avLst/>
          </a:prstGeom>
          <a:noFill/>
          <a:ln/>
        </p:spPr>
        <p:txBody>
          <a:bodyPr wrap="square" lIns="0" tIns="0" rIns="0" bIns="0" rtlCol="0" anchor="ctr"/>
          <a:lstStyle/>
          <a:p>
            <a:pPr indent="0" marL="0">
              <a:buNone/>
            </a:pPr>
            <a:r>
              <a:rPr lang="en-US" sz="1000" b="1" spc="100" kern="0" dirty="0">
                <a:solidFill>
                  <a:srgbClr val="D4B96A"/>
                </a:solidFill>
                <a:latin typeface="Calibri" pitchFamily="34" charset="0"/>
                <a:ea typeface="Calibri" pitchFamily="34" charset="-122"/>
                <a:cs typeface="Calibri" pitchFamily="34" charset="-120"/>
              </a:rPr>
              <a:t>CORPORATE BILLING NEEDS</a:t>
            </a:r>
            <a:endParaRPr lang="en-US" sz="1000" dirty="0"/>
          </a:p>
        </p:txBody>
      </p:sp>
      <p:sp>
        <p:nvSpPr>
          <p:cNvPr id="18" name="Text 16"/>
          <p:cNvSpPr/>
          <p:nvPr/>
        </p:nvSpPr>
        <p:spPr>
          <a:xfrm>
            <a:off x="914400" y="4700016"/>
            <a:ext cx="4846320" cy="731520"/>
          </a:xfrm>
          <a:prstGeom prst="rect">
            <a:avLst/>
          </a:prstGeom>
          <a:noFill/>
          <a:ln/>
        </p:spPr>
        <p:txBody>
          <a:bodyPr wrap="square" lIns="0" tIns="0" rIns="0" bIns="0" rtlCol="0" anchor="ctr"/>
          <a:lstStyle/>
          <a:p>
            <a:pPr indent="0" marL="0">
              <a:lnSpc>
                <a:spcPct val="120000"/>
              </a:lnSpc>
              <a:buNone/>
            </a:pPr>
            <a:r>
              <a:rPr lang="en-US" sz="1100" dirty="0">
                <a:solidFill>
                  <a:srgbClr val="E9E7DF"/>
                </a:solidFill>
                <a:latin typeface="Calibri" pitchFamily="34" charset="0"/>
                <a:ea typeface="Calibri" pitchFamily="34" charset="-122"/>
                <a:cs typeface="Calibri" pitchFamily="34" charset="-120"/>
              </a:rPr>
              <a:t>Company-account invoicing, GST-compliant documentation, and consolidated billing across crew members.</a:t>
            </a:r>
            <a:endParaRPr lang="en-US" sz="1100" dirty="0"/>
          </a:p>
        </p:txBody>
      </p:sp>
      <p:sp>
        <p:nvSpPr>
          <p:cNvPr id="19" name="Shape 17"/>
          <p:cNvSpPr/>
          <p:nvPr/>
        </p:nvSpPr>
        <p:spPr>
          <a:xfrm>
            <a:off x="6217920" y="4297680"/>
            <a:ext cx="5212080" cy="1234440"/>
          </a:xfrm>
          <a:prstGeom prst="roundRect">
            <a:avLst>
              <a:gd name="adj" fmla="val 5926"/>
            </a:avLst>
          </a:prstGeom>
          <a:solidFill>
            <a:srgbClr val="0F1626"/>
          </a:solidFill>
          <a:ln w="12700">
            <a:solidFill>
              <a:srgbClr val="22304A"/>
            </a:solidFill>
            <a:prstDash val="solid"/>
          </a:ln>
        </p:spPr>
      </p:sp>
      <p:sp>
        <p:nvSpPr>
          <p:cNvPr id="20" name="Text 18"/>
          <p:cNvSpPr/>
          <p:nvPr/>
        </p:nvSpPr>
        <p:spPr>
          <a:xfrm>
            <a:off x="6400800" y="4425696"/>
            <a:ext cx="4846320" cy="256032"/>
          </a:xfrm>
          <a:prstGeom prst="rect">
            <a:avLst/>
          </a:prstGeom>
          <a:noFill/>
          <a:ln/>
        </p:spPr>
        <p:txBody>
          <a:bodyPr wrap="square" lIns="0" tIns="0" rIns="0" bIns="0" rtlCol="0" anchor="ctr"/>
          <a:lstStyle/>
          <a:p>
            <a:pPr indent="0" marL="0">
              <a:buNone/>
            </a:pPr>
            <a:r>
              <a:rPr lang="en-US" sz="1000" b="1" spc="100" kern="0" dirty="0">
                <a:solidFill>
                  <a:srgbClr val="D4B96A"/>
                </a:solidFill>
                <a:latin typeface="Calibri" pitchFamily="34" charset="0"/>
                <a:ea typeface="Calibri" pitchFamily="34" charset="-122"/>
                <a:cs typeface="Calibri" pitchFamily="34" charset="-120"/>
              </a:rPr>
              <a:t>TARGET SEGMENTS</a:t>
            </a:r>
            <a:endParaRPr lang="en-US" sz="1000" dirty="0"/>
          </a:p>
        </p:txBody>
      </p:sp>
      <p:sp>
        <p:nvSpPr>
          <p:cNvPr id="21" name="Text 19"/>
          <p:cNvSpPr/>
          <p:nvPr/>
        </p:nvSpPr>
        <p:spPr>
          <a:xfrm>
            <a:off x="6400800" y="4700016"/>
            <a:ext cx="4846320" cy="731520"/>
          </a:xfrm>
          <a:prstGeom prst="rect">
            <a:avLst/>
          </a:prstGeom>
          <a:noFill/>
          <a:ln/>
        </p:spPr>
        <p:txBody>
          <a:bodyPr wrap="square" lIns="0" tIns="0" rIns="0" bIns="0" rtlCol="0" anchor="ctr"/>
          <a:lstStyle/>
          <a:p>
            <a:pPr indent="0" marL="0">
              <a:lnSpc>
                <a:spcPct val="120000"/>
              </a:lnSpc>
              <a:buNone/>
            </a:pPr>
            <a:r>
              <a:rPr lang="en-US" sz="1100" dirty="0">
                <a:solidFill>
                  <a:srgbClr val="E9E7DF"/>
                </a:solidFill>
                <a:latin typeface="Calibri" pitchFamily="34" charset="0"/>
                <a:ea typeface="Calibri" pitchFamily="34" charset="-122"/>
                <a:cs typeface="Calibri" pitchFamily="34" charset="-120"/>
              </a:rPr>
              <a:t>Trade crews, site supervisors, engineering consultants, and project managers on multi-month postings.</a:t>
            </a:r>
            <a:endParaRPr lang="en-US" sz="1100" dirty="0"/>
          </a:p>
        </p:txBody>
      </p:sp>
      <p:sp>
        <p:nvSpPr>
          <p:cNvPr id="22" name="Shape 20"/>
          <p:cNvSpPr/>
          <p:nvPr/>
        </p:nvSpPr>
        <p:spPr>
          <a:xfrm>
            <a:off x="731520" y="5715000"/>
            <a:ext cx="10698480" cy="310896"/>
          </a:xfrm>
          <a:prstGeom prst="roundRect">
            <a:avLst>
              <a:gd name="adj" fmla="val 14706"/>
            </a:avLst>
          </a:prstGeom>
          <a:solidFill>
            <a:srgbClr val="1C2A45"/>
          </a:solidFill>
          <a:ln/>
        </p:spPr>
      </p:sp>
      <p:sp>
        <p:nvSpPr>
          <p:cNvPr id="23" name="Text 21"/>
          <p:cNvSpPr/>
          <p:nvPr/>
        </p:nvSpPr>
        <p:spPr>
          <a:xfrm>
            <a:off x="841248" y="5715000"/>
            <a:ext cx="10479024" cy="310896"/>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POSITIONING</a:t>
            </a:r>
            <a:endParaRPr lang="en-US" sz="1050" dirty="0"/>
          </a:p>
        </p:txBody>
      </p:sp>
      <p:sp>
        <p:nvSpPr>
          <p:cNvPr id="24" name="Text 22"/>
          <p:cNvSpPr/>
          <p:nvPr/>
        </p:nvSpPr>
        <p:spPr>
          <a:xfrm>
            <a:off x="731520" y="6062472"/>
            <a:ext cx="10698480" cy="411480"/>
          </a:xfrm>
          <a:prstGeom prst="rect">
            <a:avLst/>
          </a:prstGeom>
          <a:noFill/>
          <a:ln/>
        </p:spPr>
        <p:txBody>
          <a:bodyPr wrap="square" lIns="0" tIns="0" rIns="0" bIns="0" rtlCol="0" anchor="ctr"/>
          <a:lstStyle/>
          <a:p>
            <a:pPr indent="0" marL="0">
              <a:buNone/>
            </a:pPr>
            <a:r>
              <a:rPr lang="en-US" sz="1150" i="1" dirty="0">
                <a:solidFill>
                  <a:srgbClr val="E9E7DF"/>
                </a:solidFill>
                <a:latin typeface="Calibri" pitchFamily="34" charset="0"/>
                <a:ea typeface="Calibri" pitchFamily="34" charset="-122"/>
                <a:cs typeface="Calibri" pitchFamily="34" charset="-120"/>
              </a:rPr>
              <a:t>"Workforce-ready accommodation" — STR inventory explicitly configured and marketed for corporate/crew stays, not holiday guests.</a:t>
            </a:r>
            <a:endParaRPr lang="en-US" sz="1150" dirty="0"/>
          </a:p>
        </p:txBody>
      </p:sp>
      <p:sp>
        <p:nvSpPr>
          <p:cNvPr id="25" name="Text 23"/>
          <p:cNvSpPr/>
          <p:nvPr/>
        </p:nvSpPr>
        <p:spPr>
          <a:xfrm>
            <a:off x="548640" y="6528816"/>
            <a:ext cx="7315200" cy="256032"/>
          </a:xfrm>
          <a:prstGeom prst="rect">
            <a:avLst/>
          </a:prstGeom>
          <a:noFill/>
          <a:ln/>
        </p:spPr>
        <p:txBody>
          <a:bodyPr wrap="square" lIns="0" tIns="0" rIns="0" bIns="0" rtlCol="0" anchor="ctr"/>
          <a:lstStyle/>
          <a:p>
            <a:pPr indent="0" marL="0">
              <a:buNone/>
            </a:pPr>
            <a:r>
              <a:rPr lang="en-US" sz="850" dirty="0">
                <a:solidFill>
                  <a:srgbClr val="8B93A8"/>
                </a:solidFill>
                <a:latin typeface="Calibri" pitchFamily="34" charset="0"/>
                <a:ea typeface="Calibri" pitchFamily="34" charset="-122"/>
                <a:cs typeface="Calibri" pitchFamily="34" charset="-120"/>
              </a:rPr>
              <a:t>Queenstown Airbnb Market Intelligence · 2026</a:t>
            </a:r>
            <a:endParaRPr lang="en-US" sz="850" dirty="0"/>
          </a:p>
        </p:txBody>
      </p:sp>
      <p:sp>
        <p:nvSpPr>
          <p:cNvPr id="26" name="Text 24"/>
          <p:cNvSpPr/>
          <p:nvPr/>
        </p:nvSpPr>
        <p:spPr>
          <a:xfrm>
            <a:off x="11430000" y="6528816"/>
            <a:ext cx="365760" cy="256032"/>
          </a:xfrm>
          <a:prstGeom prst="rect">
            <a:avLst/>
          </a:prstGeom>
          <a:noFill/>
          <a:ln/>
        </p:spPr>
        <p:txBody>
          <a:bodyPr wrap="square" lIns="0" tIns="0" rIns="0" bIns="0" rtlCol="0" anchor="ctr"/>
          <a:lstStyle/>
          <a:p>
            <a:pPr algn="r" indent="0" marL="0">
              <a:buNone/>
            </a:pPr>
            <a:r>
              <a:rPr lang="en-US" sz="850" dirty="0">
                <a:solidFill>
                  <a:srgbClr val="8B93A8"/>
                </a:solidFill>
                <a:latin typeface="Calibri" pitchFamily="34" charset="0"/>
                <a:ea typeface="Calibri" pitchFamily="34" charset="-122"/>
                <a:cs typeface="Calibri" pitchFamily="34" charset="-120"/>
              </a:rPr>
              <a:t>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548640" y="365760"/>
            <a:ext cx="7315200" cy="320040"/>
          </a:xfrm>
          <a:prstGeom prst="rect">
            <a:avLst/>
          </a:prstGeom>
          <a:noFill/>
          <a:ln/>
        </p:spPr>
        <p:txBody>
          <a:bodyPr wrap="square" lIns="0" tIns="0" rIns="0" bIns="0" rtlCol="0" anchor="ctr"/>
          <a:lstStyle/>
          <a:p>
            <a:pPr indent="0" marL="0">
              <a:buNone/>
            </a:pPr>
            <a:r>
              <a:rPr lang="en-US" sz="1200" b="1" spc="200" kern="0" dirty="0">
                <a:solidFill>
                  <a:srgbClr val="C9A24B"/>
                </a:solidFill>
                <a:latin typeface="Calibri" pitchFamily="34" charset="0"/>
                <a:ea typeface="Calibri" pitchFamily="34" charset="-122"/>
                <a:cs typeface="Calibri" pitchFamily="34" charset="-120"/>
              </a:rPr>
              <a:t>03 / Demand Structure</a:t>
            </a:r>
            <a:endParaRPr lang="en-US" sz="1200" dirty="0"/>
          </a:p>
        </p:txBody>
      </p:sp>
      <p:sp>
        <p:nvSpPr>
          <p:cNvPr id="3" name="Text 1"/>
          <p:cNvSpPr/>
          <p:nvPr/>
        </p:nvSpPr>
        <p:spPr>
          <a:xfrm>
            <a:off x="548640" y="713232"/>
            <a:ext cx="10789920" cy="822960"/>
          </a:xfrm>
          <a:prstGeom prst="rect">
            <a:avLst/>
          </a:prstGeom>
          <a:noFill/>
          <a:ln/>
        </p:spPr>
        <p:txBody>
          <a:bodyPr wrap="square" lIns="0" tIns="0" rIns="0" bIns="0"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Deep-Dive: Medical &amp; Healthcare Accommodation</a:t>
            </a:r>
            <a:endParaRPr lang="en-US" sz="3000" dirty="0"/>
          </a:p>
        </p:txBody>
      </p:sp>
      <p:sp>
        <p:nvSpPr>
          <p:cNvPr id="4" name="Shape 2"/>
          <p:cNvSpPr/>
          <p:nvPr/>
        </p:nvSpPr>
        <p:spPr>
          <a:xfrm>
            <a:off x="731520" y="1737360"/>
            <a:ext cx="10698480" cy="1325880"/>
          </a:xfrm>
          <a:prstGeom prst="roundRect">
            <a:avLst>
              <a:gd name="adj" fmla="val 5517"/>
            </a:avLst>
          </a:prstGeom>
          <a:solidFill>
            <a:srgbClr val="0F1626"/>
          </a:solidFill>
          <a:ln w="12700">
            <a:solidFill>
              <a:srgbClr val="22304A"/>
            </a:solidFill>
            <a:prstDash val="solid"/>
          </a:ln>
        </p:spPr>
      </p:sp>
      <p:sp>
        <p:nvSpPr>
          <p:cNvPr id="5" name="Text 3"/>
          <p:cNvSpPr/>
          <p:nvPr/>
        </p:nvSpPr>
        <p:spPr>
          <a:xfrm>
            <a:off x="960120" y="1847088"/>
            <a:ext cx="3657600" cy="237744"/>
          </a:xfrm>
          <a:prstGeom prst="rect">
            <a:avLst/>
          </a:prstGeom>
          <a:noFill/>
          <a:ln/>
        </p:spPr>
        <p:txBody>
          <a:bodyPr wrap="square" lIns="0" tIns="0" rIns="0" bIns="0" rtlCol="0" anchor="ctr"/>
          <a:lstStyle/>
          <a:p>
            <a:pPr indent="0" marL="0">
              <a:buNone/>
            </a:pPr>
            <a:r>
              <a:rPr lang="en-US" sz="1000" b="1" spc="150" kern="0" dirty="0">
                <a:solidFill>
                  <a:srgbClr val="C9A24B"/>
                </a:solidFill>
                <a:latin typeface="Calibri" pitchFamily="34" charset="0"/>
                <a:ea typeface="Calibri" pitchFamily="34" charset="-122"/>
                <a:cs typeface="Calibri" pitchFamily="34" charset="-120"/>
              </a:rPr>
              <a:t>INSTITUTIONAL CONTEXT</a:t>
            </a:r>
            <a:endParaRPr lang="en-US" sz="1000" dirty="0"/>
          </a:p>
        </p:txBody>
      </p:sp>
      <p:sp>
        <p:nvSpPr>
          <p:cNvPr id="6" name="Text 4"/>
          <p:cNvSpPr/>
          <p:nvPr/>
        </p:nvSpPr>
        <p:spPr>
          <a:xfrm>
            <a:off x="960120" y="2103120"/>
            <a:ext cx="10241280" cy="457200"/>
          </a:xfrm>
          <a:prstGeom prst="rect">
            <a:avLst/>
          </a:prstGeom>
          <a:noFill/>
          <a:ln/>
        </p:spPr>
        <p:txBody>
          <a:bodyPr wrap="square" lIns="0" tIns="0" rIns="0" bIns="0" rtlCol="0" anchor="ctr"/>
          <a:lstStyle/>
          <a:p>
            <a:pPr indent="0" marL="0">
              <a:lnSpc>
                <a:spcPct val="115000"/>
              </a:lnSpc>
              <a:buNone/>
            </a:pPr>
            <a:r>
              <a:rPr lang="en-US" sz="1200" dirty="0">
                <a:solidFill>
                  <a:srgbClr val="FFFFFF"/>
                </a:solidFill>
                <a:latin typeface="Calibri" pitchFamily="34" charset="0"/>
                <a:ea typeface="Calibri" pitchFamily="34" charset="-122"/>
                <a:cs typeface="Calibri" pitchFamily="34" charset="-120"/>
              </a:rPr>
              <a:t>Southern Cross Central Lakes Hospital (3 theatres, 13 beds) opened 2021. Lakes District Hospital's expansion has been under review 18+ months with no confirmed plan.</a:t>
            </a:r>
            <a:endParaRPr lang="en-US" sz="1200" dirty="0"/>
          </a:p>
        </p:txBody>
      </p:sp>
      <p:sp>
        <p:nvSpPr>
          <p:cNvPr id="7" name="Shape 5"/>
          <p:cNvSpPr/>
          <p:nvPr/>
        </p:nvSpPr>
        <p:spPr>
          <a:xfrm>
            <a:off x="1005840" y="2788920"/>
            <a:ext cx="10058400" cy="0"/>
          </a:xfrm>
          <a:prstGeom prst="line">
            <a:avLst/>
          </a:prstGeom>
          <a:noFill/>
          <a:ln w="19050">
            <a:solidFill>
              <a:srgbClr val="22304A"/>
            </a:solidFill>
            <a:prstDash val="solid"/>
          </a:ln>
        </p:spPr>
      </p:sp>
      <p:sp>
        <p:nvSpPr>
          <p:cNvPr id="8" name="Shape 6"/>
          <p:cNvSpPr/>
          <p:nvPr/>
        </p:nvSpPr>
        <p:spPr>
          <a:xfrm>
            <a:off x="960120" y="2743200"/>
            <a:ext cx="91440" cy="91440"/>
          </a:xfrm>
          <a:prstGeom prst="ellipse">
            <a:avLst/>
          </a:prstGeom>
          <a:solidFill>
            <a:srgbClr val="C9A24B"/>
          </a:solidFill>
          <a:ln/>
        </p:spPr>
      </p:sp>
      <p:sp>
        <p:nvSpPr>
          <p:cNvPr id="9" name="Text 7"/>
          <p:cNvSpPr/>
          <p:nvPr/>
        </p:nvSpPr>
        <p:spPr>
          <a:xfrm>
            <a:off x="457200" y="2880360"/>
            <a:ext cx="1463040" cy="228600"/>
          </a:xfrm>
          <a:prstGeom prst="rect">
            <a:avLst/>
          </a:prstGeom>
          <a:noFill/>
          <a:ln/>
        </p:spPr>
        <p:txBody>
          <a:bodyPr wrap="square" lIns="0" tIns="0" rIns="0" bIns="0" rtlCol="0" anchor="ctr"/>
          <a:lstStyle/>
          <a:p>
            <a:pPr indent="0" marL="0">
              <a:buNone/>
            </a:pPr>
            <a:r>
              <a:rPr lang="en-US" sz="1100" b="1" dirty="0">
                <a:solidFill>
                  <a:srgbClr val="D4B96A"/>
                </a:solidFill>
                <a:latin typeface="Calibri" pitchFamily="34" charset="0"/>
                <a:ea typeface="Calibri" pitchFamily="34" charset="-122"/>
                <a:cs typeface="Calibri" pitchFamily="34" charset="-120"/>
              </a:rPr>
              <a:t>2021</a:t>
            </a:r>
            <a:endParaRPr lang="en-US" sz="1100" dirty="0"/>
          </a:p>
        </p:txBody>
      </p:sp>
      <p:sp>
        <p:nvSpPr>
          <p:cNvPr id="10" name="Text 8"/>
          <p:cNvSpPr/>
          <p:nvPr/>
        </p:nvSpPr>
        <p:spPr>
          <a:xfrm>
            <a:off x="457200" y="3108960"/>
            <a:ext cx="2377440" cy="365760"/>
          </a:xfrm>
          <a:prstGeom prst="rect">
            <a:avLst/>
          </a:prstGeom>
          <a:noFill/>
          <a:ln/>
        </p:spPr>
        <p:txBody>
          <a:bodyPr wrap="square" lIns="0" tIns="0" rIns="0" bIns="0" rtlCol="0" anchor="ctr"/>
          <a:lstStyle/>
          <a:p>
            <a:pPr indent="0" marL="0">
              <a:lnSpc>
                <a:spcPct val="110000"/>
              </a:lnSpc>
              <a:buNone/>
            </a:pPr>
            <a:r>
              <a:rPr lang="en-US" sz="950" dirty="0">
                <a:solidFill>
                  <a:srgbClr val="8B93A8"/>
                </a:solidFill>
                <a:latin typeface="Calibri" pitchFamily="34" charset="0"/>
                <a:ea typeface="Calibri" pitchFamily="34" charset="-122"/>
                <a:cs typeface="Calibri" pitchFamily="34" charset="-120"/>
              </a:rPr>
              <a:t>Central Lakes Hospital opens</a:t>
            </a:r>
            <a:endParaRPr lang="en-US" sz="950" dirty="0"/>
          </a:p>
        </p:txBody>
      </p:sp>
      <p:sp>
        <p:nvSpPr>
          <p:cNvPr id="11" name="Shape 9"/>
          <p:cNvSpPr/>
          <p:nvPr/>
        </p:nvSpPr>
        <p:spPr>
          <a:xfrm>
            <a:off x="5532120" y="2743200"/>
            <a:ext cx="91440" cy="91440"/>
          </a:xfrm>
          <a:prstGeom prst="ellipse">
            <a:avLst/>
          </a:prstGeom>
          <a:solidFill>
            <a:srgbClr val="C9A24B"/>
          </a:solidFill>
          <a:ln/>
        </p:spPr>
      </p:sp>
      <p:sp>
        <p:nvSpPr>
          <p:cNvPr id="12" name="Text 10"/>
          <p:cNvSpPr/>
          <p:nvPr/>
        </p:nvSpPr>
        <p:spPr>
          <a:xfrm>
            <a:off x="5029200" y="2880360"/>
            <a:ext cx="1463040" cy="228600"/>
          </a:xfrm>
          <a:prstGeom prst="rect">
            <a:avLst/>
          </a:prstGeom>
          <a:noFill/>
          <a:ln/>
        </p:spPr>
        <p:txBody>
          <a:bodyPr wrap="square" lIns="0" tIns="0" rIns="0" bIns="0" rtlCol="0" anchor="ctr"/>
          <a:lstStyle/>
          <a:p>
            <a:pPr indent="0" marL="0">
              <a:buNone/>
            </a:pPr>
            <a:r>
              <a:rPr lang="en-US" sz="1100" b="1" dirty="0">
                <a:solidFill>
                  <a:srgbClr val="D4B96A"/>
                </a:solidFill>
                <a:latin typeface="Calibri" pitchFamily="34" charset="0"/>
                <a:ea typeface="Calibri" pitchFamily="34" charset="-122"/>
                <a:cs typeface="Calibri" pitchFamily="34" charset="-120"/>
              </a:rPr>
              <a:t>2024</a:t>
            </a:r>
            <a:endParaRPr lang="en-US" sz="1100" dirty="0"/>
          </a:p>
        </p:txBody>
      </p:sp>
      <p:sp>
        <p:nvSpPr>
          <p:cNvPr id="13" name="Text 11"/>
          <p:cNvSpPr/>
          <p:nvPr/>
        </p:nvSpPr>
        <p:spPr>
          <a:xfrm>
            <a:off x="5029200" y="3108960"/>
            <a:ext cx="2377440" cy="365760"/>
          </a:xfrm>
          <a:prstGeom prst="rect">
            <a:avLst/>
          </a:prstGeom>
          <a:noFill/>
          <a:ln/>
        </p:spPr>
        <p:txBody>
          <a:bodyPr wrap="square" lIns="0" tIns="0" rIns="0" bIns="0" rtlCol="0" anchor="ctr"/>
          <a:lstStyle/>
          <a:p>
            <a:pPr indent="0" marL="0">
              <a:lnSpc>
                <a:spcPct val="110000"/>
              </a:lnSpc>
              <a:buNone/>
            </a:pPr>
            <a:r>
              <a:rPr lang="en-US" sz="950" dirty="0">
                <a:solidFill>
                  <a:srgbClr val="8B93A8"/>
                </a:solidFill>
                <a:latin typeface="Calibri" pitchFamily="34" charset="0"/>
                <a:ea typeface="Calibri" pitchFamily="34" charset="-122"/>
                <a:cs typeface="Calibri" pitchFamily="34" charset="-120"/>
              </a:rPr>
              <a:t>Lakes District review begins</a:t>
            </a:r>
            <a:endParaRPr lang="en-US" sz="950" dirty="0"/>
          </a:p>
        </p:txBody>
      </p:sp>
      <p:sp>
        <p:nvSpPr>
          <p:cNvPr id="14" name="Shape 12"/>
          <p:cNvSpPr/>
          <p:nvPr/>
        </p:nvSpPr>
        <p:spPr>
          <a:xfrm>
            <a:off x="10104120" y="2743200"/>
            <a:ext cx="91440" cy="91440"/>
          </a:xfrm>
          <a:prstGeom prst="ellipse">
            <a:avLst/>
          </a:prstGeom>
          <a:solidFill>
            <a:srgbClr val="C9A24B"/>
          </a:solidFill>
          <a:ln/>
        </p:spPr>
      </p:sp>
      <p:sp>
        <p:nvSpPr>
          <p:cNvPr id="15" name="Text 13"/>
          <p:cNvSpPr/>
          <p:nvPr/>
        </p:nvSpPr>
        <p:spPr>
          <a:xfrm>
            <a:off x="9601200" y="2880360"/>
            <a:ext cx="1463040" cy="228600"/>
          </a:xfrm>
          <a:prstGeom prst="rect">
            <a:avLst/>
          </a:prstGeom>
          <a:noFill/>
          <a:ln/>
        </p:spPr>
        <p:txBody>
          <a:bodyPr wrap="square" lIns="0" tIns="0" rIns="0" bIns="0" rtlCol="0" anchor="ctr"/>
          <a:lstStyle/>
          <a:p>
            <a:pPr indent="0" marL="0">
              <a:buNone/>
            </a:pPr>
            <a:r>
              <a:rPr lang="en-US" sz="1100" b="1" dirty="0">
                <a:solidFill>
                  <a:srgbClr val="D4B96A"/>
                </a:solidFill>
                <a:latin typeface="Calibri" pitchFamily="34" charset="0"/>
                <a:ea typeface="Calibri" pitchFamily="34" charset="-122"/>
                <a:cs typeface="Calibri" pitchFamily="34" charset="-120"/>
              </a:rPr>
              <a:t>2026</a:t>
            </a:r>
            <a:endParaRPr lang="en-US" sz="1100" dirty="0"/>
          </a:p>
        </p:txBody>
      </p:sp>
      <p:sp>
        <p:nvSpPr>
          <p:cNvPr id="16" name="Text 14"/>
          <p:cNvSpPr/>
          <p:nvPr/>
        </p:nvSpPr>
        <p:spPr>
          <a:xfrm>
            <a:off x="9601200" y="3108960"/>
            <a:ext cx="2377440" cy="365760"/>
          </a:xfrm>
          <a:prstGeom prst="rect">
            <a:avLst/>
          </a:prstGeom>
          <a:noFill/>
          <a:ln/>
        </p:spPr>
        <p:txBody>
          <a:bodyPr wrap="square" lIns="0" tIns="0" rIns="0" bIns="0" rtlCol="0" anchor="ctr"/>
          <a:lstStyle/>
          <a:p>
            <a:pPr indent="0" marL="0">
              <a:lnSpc>
                <a:spcPct val="110000"/>
              </a:lnSpc>
              <a:buNone/>
            </a:pPr>
            <a:r>
              <a:rPr lang="en-US" sz="950" dirty="0">
                <a:solidFill>
                  <a:srgbClr val="8B93A8"/>
                </a:solidFill>
                <a:latin typeface="Calibri" pitchFamily="34" charset="0"/>
                <a:ea typeface="Calibri" pitchFamily="34" charset="-122"/>
                <a:cs typeface="Calibri" pitchFamily="34" charset="-120"/>
              </a:rPr>
              <a:t>Future footprint still unconfirmed</a:t>
            </a:r>
            <a:endParaRPr lang="en-US" sz="950" dirty="0"/>
          </a:p>
        </p:txBody>
      </p:sp>
      <p:sp>
        <p:nvSpPr>
          <p:cNvPr id="17" name="Shape 15"/>
          <p:cNvSpPr/>
          <p:nvPr/>
        </p:nvSpPr>
        <p:spPr>
          <a:xfrm>
            <a:off x="731520" y="3657600"/>
            <a:ext cx="5212080" cy="310896"/>
          </a:xfrm>
          <a:prstGeom prst="roundRect">
            <a:avLst>
              <a:gd name="adj" fmla="val 14706"/>
            </a:avLst>
          </a:prstGeom>
          <a:solidFill>
            <a:srgbClr val="1C2A45"/>
          </a:solidFill>
          <a:ln/>
        </p:spPr>
      </p:sp>
      <p:sp>
        <p:nvSpPr>
          <p:cNvPr id="18" name="Text 16"/>
          <p:cNvSpPr/>
          <p:nvPr/>
        </p:nvSpPr>
        <p:spPr>
          <a:xfrm>
            <a:off x="841248" y="3657600"/>
            <a:ext cx="4992624" cy="310896"/>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MARKET IMPLICATION</a:t>
            </a:r>
            <a:endParaRPr lang="en-US" sz="1050" dirty="0"/>
          </a:p>
        </p:txBody>
      </p:sp>
      <p:sp>
        <p:nvSpPr>
          <p:cNvPr id="19" name="Text 17"/>
          <p:cNvSpPr/>
          <p:nvPr/>
        </p:nvSpPr>
        <p:spPr>
          <a:xfrm>
            <a:off x="731520" y="4005072"/>
            <a:ext cx="5212080" cy="960120"/>
          </a:xfrm>
          <a:prstGeom prst="rect">
            <a:avLst/>
          </a:prstGeom>
          <a:noFill/>
          <a:ln/>
        </p:spPr>
        <p:txBody>
          <a:bodyPr wrap="square" lIns="0" tIns="0" rIns="0" bIns="0" rtlCol="0" anchor="ctr"/>
          <a:lstStyle/>
          <a:p>
            <a:pPr indent="0" marL="0">
              <a:lnSpc>
                <a:spcPct val="120000"/>
              </a:lnSpc>
              <a:buNone/>
            </a:pPr>
            <a:r>
              <a:rPr lang="en-US" sz="1150" dirty="0">
                <a:solidFill>
                  <a:srgbClr val="E9E7DF"/>
                </a:solidFill>
                <a:latin typeface="Calibri" pitchFamily="34" charset="0"/>
                <a:ea typeface="Calibri" pitchFamily="34" charset="-122"/>
                <a:cs typeface="Calibri" pitchFamily="34" charset="-120"/>
              </a:rPr>
              <a:t>With no dedicated staff-housing project under construction, this segment is a continued, structural undersupply — more durable than demand tied to a project with a fixed completion date.</a:t>
            </a:r>
            <a:endParaRPr lang="en-US" sz="1150" dirty="0"/>
          </a:p>
        </p:txBody>
      </p:sp>
      <p:sp>
        <p:nvSpPr>
          <p:cNvPr id="20" name="Shape 18"/>
          <p:cNvSpPr/>
          <p:nvPr/>
        </p:nvSpPr>
        <p:spPr>
          <a:xfrm>
            <a:off x="6263640" y="3657600"/>
            <a:ext cx="5166360" cy="310896"/>
          </a:xfrm>
          <a:prstGeom prst="roundRect">
            <a:avLst>
              <a:gd name="adj" fmla="val 14706"/>
            </a:avLst>
          </a:prstGeom>
          <a:solidFill>
            <a:srgbClr val="1C2A45"/>
          </a:solidFill>
          <a:ln/>
        </p:spPr>
      </p:sp>
      <p:sp>
        <p:nvSpPr>
          <p:cNvPr id="21" name="Text 19"/>
          <p:cNvSpPr/>
          <p:nvPr/>
        </p:nvSpPr>
        <p:spPr>
          <a:xfrm>
            <a:off x="6373368" y="3657600"/>
            <a:ext cx="4946904" cy="310896"/>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QUALITY EXPECTATIONS</a:t>
            </a:r>
            <a:endParaRPr lang="en-US" sz="1050" dirty="0"/>
          </a:p>
        </p:txBody>
      </p:sp>
      <p:sp>
        <p:nvSpPr>
          <p:cNvPr id="22" name="Text 20"/>
          <p:cNvSpPr/>
          <p:nvPr/>
        </p:nvSpPr>
        <p:spPr>
          <a:xfrm>
            <a:off x="6263640" y="4005072"/>
            <a:ext cx="5166360" cy="960120"/>
          </a:xfrm>
          <a:prstGeom prst="rect">
            <a:avLst/>
          </a:prstGeom>
          <a:noFill/>
          <a:ln/>
        </p:spPr>
        <p:txBody>
          <a:bodyPr wrap="square" lIns="0" tIns="0" rIns="0" bIns="0" rtlCol="0" anchor="ctr"/>
          <a:lstStyle/>
          <a:p>
            <a:pPr indent="0" marL="0">
              <a:lnSpc>
                <a:spcPct val="120000"/>
              </a:lnSpc>
              <a:buNone/>
            </a:pPr>
            <a:r>
              <a:rPr lang="en-US" sz="1150" dirty="0">
                <a:solidFill>
                  <a:srgbClr val="E9E7DF"/>
                </a:solidFill>
                <a:latin typeface="Calibri" pitchFamily="34" charset="0"/>
                <a:ea typeface="Calibri" pitchFamily="34" charset="-122"/>
                <a:cs typeface="Calibri" pitchFamily="34" charset="-120"/>
              </a:rPr>
              <a:t>Cleanliness and quiet are non-negotiable for shift workers; proximity to the Frankton hospital cluster is a strong locational premium.</a:t>
            </a:r>
            <a:endParaRPr lang="en-US" sz="1150" dirty="0"/>
          </a:p>
        </p:txBody>
      </p:sp>
      <p:sp>
        <p:nvSpPr>
          <p:cNvPr id="23" name="Shape 21"/>
          <p:cNvSpPr/>
          <p:nvPr/>
        </p:nvSpPr>
        <p:spPr>
          <a:xfrm>
            <a:off x="731520" y="5120640"/>
            <a:ext cx="3392424" cy="1234440"/>
          </a:xfrm>
          <a:prstGeom prst="roundRect">
            <a:avLst>
              <a:gd name="adj" fmla="val 5926"/>
            </a:avLst>
          </a:prstGeom>
          <a:solidFill>
            <a:srgbClr val="0F1626"/>
          </a:solidFill>
          <a:ln w="12700">
            <a:solidFill>
              <a:srgbClr val="22304A"/>
            </a:solidFill>
            <a:prstDash val="solid"/>
          </a:ln>
        </p:spPr>
      </p:sp>
      <p:sp>
        <p:nvSpPr>
          <p:cNvPr id="24" name="Text 22"/>
          <p:cNvSpPr/>
          <p:nvPr/>
        </p:nvSpPr>
        <p:spPr>
          <a:xfrm>
            <a:off x="914400" y="5248656"/>
            <a:ext cx="3026664" cy="256032"/>
          </a:xfrm>
          <a:prstGeom prst="rect">
            <a:avLst/>
          </a:prstGeom>
          <a:noFill/>
          <a:ln/>
        </p:spPr>
        <p:txBody>
          <a:bodyPr wrap="square" lIns="0" tIns="0" rIns="0" bIns="0" rtlCol="0" anchor="ctr"/>
          <a:lstStyle/>
          <a:p>
            <a:pPr indent="0" marL="0">
              <a:buNone/>
            </a:pPr>
            <a:r>
              <a:rPr lang="en-US" sz="950" b="1" spc="50" kern="0" dirty="0">
                <a:solidFill>
                  <a:srgbClr val="D4B96A"/>
                </a:solidFill>
                <a:latin typeface="Calibri" pitchFamily="34" charset="0"/>
                <a:ea typeface="Calibri" pitchFamily="34" charset="-122"/>
                <a:cs typeface="Calibri" pitchFamily="34" charset="-120"/>
              </a:rPr>
              <a:t>DEMAND SUB-SEGMENTS</a:t>
            </a:r>
            <a:endParaRPr lang="en-US" sz="950" dirty="0"/>
          </a:p>
        </p:txBody>
      </p:sp>
      <p:sp>
        <p:nvSpPr>
          <p:cNvPr id="25" name="Text 23"/>
          <p:cNvSpPr/>
          <p:nvPr/>
        </p:nvSpPr>
        <p:spPr>
          <a:xfrm>
            <a:off x="914400" y="5522976"/>
            <a:ext cx="3026664" cy="777240"/>
          </a:xfrm>
          <a:prstGeom prst="rect">
            <a:avLst/>
          </a:prstGeom>
          <a:noFill/>
          <a:ln/>
        </p:spPr>
        <p:txBody>
          <a:bodyPr wrap="square" lIns="0" tIns="0" rIns="0" bIns="0" rtlCol="0" anchor="ctr"/>
          <a:lstStyle/>
          <a:p>
            <a:pPr indent="0" marL="0">
              <a:lnSpc>
                <a:spcPct val="115000"/>
              </a:lnSpc>
              <a:buNone/>
            </a:pPr>
            <a:r>
              <a:rPr lang="en-US" sz="950" dirty="0">
                <a:solidFill>
                  <a:srgbClr val="E9E7DF"/>
                </a:solidFill>
                <a:latin typeface="Calibri" pitchFamily="34" charset="0"/>
                <a:ea typeface="Calibri" pitchFamily="34" charset="-122"/>
                <a:cs typeface="Calibri" pitchFamily="34" charset="-120"/>
              </a:rPr>
              <a:t>Rotating locum staff, permanent hires bridging to long-term housing, and patient families needing nearby stays.</a:t>
            </a:r>
            <a:endParaRPr lang="en-US" sz="950" dirty="0"/>
          </a:p>
        </p:txBody>
      </p:sp>
      <p:sp>
        <p:nvSpPr>
          <p:cNvPr id="26" name="Shape 24"/>
          <p:cNvSpPr/>
          <p:nvPr/>
        </p:nvSpPr>
        <p:spPr>
          <a:xfrm>
            <a:off x="4398264" y="5120640"/>
            <a:ext cx="3392424" cy="1234440"/>
          </a:xfrm>
          <a:prstGeom prst="roundRect">
            <a:avLst>
              <a:gd name="adj" fmla="val 5926"/>
            </a:avLst>
          </a:prstGeom>
          <a:solidFill>
            <a:srgbClr val="0F1626"/>
          </a:solidFill>
          <a:ln w="12700">
            <a:solidFill>
              <a:srgbClr val="22304A"/>
            </a:solidFill>
            <a:prstDash val="solid"/>
          </a:ln>
        </p:spPr>
      </p:sp>
      <p:sp>
        <p:nvSpPr>
          <p:cNvPr id="27" name="Text 25"/>
          <p:cNvSpPr/>
          <p:nvPr/>
        </p:nvSpPr>
        <p:spPr>
          <a:xfrm>
            <a:off x="4581144" y="5248656"/>
            <a:ext cx="3026664" cy="256032"/>
          </a:xfrm>
          <a:prstGeom prst="rect">
            <a:avLst/>
          </a:prstGeom>
          <a:noFill/>
          <a:ln/>
        </p:spPr>
        <p:txBody>
          <a:bodyPr wrap="square" lIns="0" tIns="0" rIns="0" bIns="0" rtlCol="0" anchor="ctr"/>
          <a:lstStyle/>
          <a:p>
            <a:pPr indent="0" marL="0">
              <a:buNone/>
            </a:pPr>
            <a:r>
              <a:rPr lang="en-US" sz="950" b="1" spc="50" kern="0" dirty="0">
                <a:solidFill>
                  <a:srgbClr val="D4B96A"/>
                </a:solidFill>
                <a:latin typeface="Calibri" pitchFamily="34" charset="0"/>
                <a:ea typeface="Calibri" pitchFamily="34" charset="-122"/>
                <a:cs typeface="Calibri" pitchFamily="34" charset="-120"/>
              </a:rPr>
              <a:t>STAY-LENGTH PATTERN</a:t>
            </a:r>
            <a:endParaRPr lang="en-US" sz="950" dirty="0"/>
          </a:p>
        </p:txBody>
      </p:sp>
      <p:sp>
        <p:nvSpPr>
          <p:cNvPr id="28" name="Text 26"/>
          <p:cNvSpPr/>
          <p:nvPr/>
        </p:nvSpPr>
        <p:spPr>
          <a:xfrm>
            <a:off x="4581144" y="5522976"/>
            <a:ext cx="3026664" cy="777240"/>
          </a:xfrm>
          <a:prstGeom prst="rect">
            <a:avLst/>
          </a:prstGeom>
          <a:noFill/>
          <a:ln/>
        </p:spPr>
        <p:txBody>
          <a:bodyPr wrap="square" lIns="0" tIns="0" rIns="0" bIns="0" rtlCol="0" anchor="ctr"/>
          <a:lstStyle/>
          <a:p>
            <a:pPr indent="0" marL="0">
              <a:lnSpc>
                <a:spcPct val="115000"/>
              </a:lnSpc>
              <a:buNone/>
            </a:pPr>
            <a:r>
              <a:rPr lang="en-US" sz="950" dirty="0">
                <a:solidFill>
                  <a:srgbClr val="E9E7DF"/>
                </a:solidFill>
                <a:latin typeface="Calibri" pitchFamily="34" charset="0"/>
                <a:ea typeface="Calibri" pitchFamily="34" charset="-122"/>
                <a:cs typeface="Calibri" pitchFamily="34" charset="-120"/>
              </a:rPr>
              <a:t>Typically 2–12 weeks — longer than tourism, shorter than a standard lease; a poor fit for long-term rental.</a:t>
            </a:r>
            <a:endParaRPr lang="en-US" sz="950" dirty="0"/>
          </a:p>
        </p:txBody>
      </p:sp>
      <p:sp>
        <p:nvSpPr>
          <p:cNvPr id="29" name="Shape 27"/>
          <p:cNvSpPr/>
          <p:nvPr/>
        </p:nvSpPr>
        <p:spPr>
          <a:xfrm>
            <a:off x="8065008" y="5120640"/>
            <a:ext cx="3392424" cy="1234440"/>
          </a:xfrm>
          <a:prstGeom prst="roundRect">
            <a:avLst>
              <a:gd name="adj" fmla="val 5926"/>
            </a:avLst>
          </a:prstGeom>
          <a:solidFill>
            <a:srgbClr val="0F1626"/>
          </a:solidFill>
          <a:ln w="12700">
            <a:solidFill>
              <a:srgbClr val="22304A"/>
            </a:solidFill>
            <a:prstDash val="solid"/>
          </a:ln>
        </p:spPr>
      </p:sp>
      <p:sp>
        <p:nvSpPr>
          <p:cNvPr id="30" name="Text 28"/>
          <p:cNvSpPr/>
          <p:nvPr/>
        </p:nvSpPr>
        <p:spPr>
          <a:xfrm>
            <a:off x="8247888" y="5248656"/>
            <a:ext cx="3026664" cy="256032"/>
          </a:xfrm>
          <a:prstGeom prst="rect">
            <a:avLst/>
          </a:prstGeom>
          <a:noFill/>
          <a:ln/>
        </p:spPr>
        <p:txBody>
          <a:bodyPr wrap="square" lIns="0" tIns="0" rIns="0" bIns="0" rtlCol="0" anchor="ctr"/>
          <a:lstStyle/>
          <a:p>
            <a:pPr indent="0" marL="0">
              <a:buNone/>
            </a:pPr>
            <a:r>
              <a:rPr lang="en-US" sz="950" b="1" spc="50" kern="0" dirty="0">
                <a:solidFill>
                  <a:srgbClr val="D4B96A"/>
                </a:solidFill>
                <a:latin typeface="Calibri" pitchFamily="34" charset="0"/>
                <a:ea typeface="Calibri" pitchFamily="34" charset="-122"/>
                <a:cs typeface="Calibri" pitchFamily="34" charset="-120"/>
              </a:rPr>
              <a:t>LOCATION STRATEGY</a:t>
            </a:r>
            <a:endParaRPr lang="en-US" sz="950" dirty="0"/>
          </a:p>
        </p:txBody>
      </p:sp>
      <p:sp>
        <p:nvSpPr>
          <p:cNvPr id="31" name="Text 29"/>
          <p:cNvSpPr/>
          <p:nvPr/>
        </p:nvSpPr>
        <p:spPr>
          <a:xfrm>
            <a:off x="8247888" y="5522976"/>
            <a:ext cx="3026664" cy="777240"/>
          </a:xfrm>
          <a:prstGeom prst="rect">
            <a:avLst/>
          </a:prstGeom>
          <a:noFill/>
          <a:ln/>
        </p:spPr>
        <p:txBody>
          <a:bodyPr wrap="square" lIns="0" tIns="0" rIns="0" bIns="0" rtlCol="0" anchor="ctr"/>
          <a:lstStyle/>
          <a:p>
            <a:pPr indent="0" marL="0">
              <a:lnSpc>
                <a:spcPct val="115000"/>
              </a:lnSpc>
              <a:buNone/>
            </a:pPr>
            <a:r>
              <a:rPr lang="en-US" sz="950" dirty="0">
                <a:solidFill>
                  <a:srgbClr val="E9E7DF"/>
                </a:solidFill>
                <a:latin typeface="Calibri" pitchFamily="34" charset="0"/>
                <a:ea typeface="Calibri" pitchFamily="34" charset="-122"/>
                <a:cs typeface="Calibri" pitchFamily="34" charset="-120"/>
              </a:rPr>
              <a:t>A proximity premium applies to listings within a short commute of Frankton's hospital cluster.</a:t>
            </a:r>
            <a:endParaRPr lang="en-US" sz="950" dirty="0"/>
          </a:p>
        </p:txBody>
      </p:sp>
      <p:sp>
        <p:nvSpPr>
          <p:cNvPr id="32" name="Text 30"/>
          <p:cNvSpPr/>
          <p:nvPr/>
        </p:nvSpPr>
        <p:spPr>
          <a:xfrm>
            <a:off x="548640" y="6528816"/>
            <a:ext cx="7315200" cy="256032"/>
          </a:xfrm>
          <a:prstGeom prst="rect">
            <a:avLst/>
          </a:prstGeom>
          <a:noFill/>
          <a:ln/>
        </p:spPr>
        <p:txBody>
          <a:bodyPr wrap="square" lIns="0" tIns="0" rIns="0" bIns="0" rtlCol="0" anchor="ctr"/>
          <a:lstStyle/>
          <a:p>
            <a:pPr indent="0" marL="0">
              <a:buNone/>
            </a:pPr>
            <a:r>
              <a:rPr lang="en-US" sz="850" dirty="0">
                <a:solidFill>
                  <a:srgbClr val="8B93A8"/>
                </a:solidFill>
                <a:latin typeface="Calibri" pitchFamily="34" charset="0"/>
                <a:ea typeface="Calibri" pitchFamily="34" charset="-122"/>
                <a:cs typeface="Calibri" pitchFamily="34" charset="-120"/>
              </a:rPr>
              <a:t>Queenstown Airbnb Market Intelligence · 2026</a:t>
            </a:r>
            <a:endParaRPr lang="en-US" sz="850" dirty="0"/>
          </a:p>
        </p:txBody>
      </p:sp>
      <p:sp>
        <p:nvSpPr>
          <p:cNvPr id="33" name="Text 31"/>
          <p:cNvSpPr/>
          <p:nvPr/>
        </p:nvSpPr>
        <p:spPr>
          <a:xfrm>
            <a:off x="11430000" y="6528816"/>
            <a:ext cx="365760" cy="256032"/>
          </a:xfrm>
          <a:prstGeom prst="rect">
            <a:avLst/>
          </a:prstGeom>
          <a:noFill/>
          <a:ln/>
        </p:spPr>
        <p:txBody>
          <a:bodyPr wrap="square" lIns="0" tIns="0" rIns="0" bIns="0" rtlCol="0" anchor="ctr"/>
          <a:lstStyle/>
          <a:p>
            <a:pPr algn="r" indent="0" marL="0">
              <a:buNone/>
            </a:pPr>
            <a:r>
              <a:rPr lang="en-US" sz="850" dirty="0">
                <a:solidFill>
                  <a:srgbClr val="8B93A8"/>
                </a:solidFill>
                <a:latin typeface="Calibri" pitchFamily="34" charset="0"/>
                <a:ea typeface="Calibri" pitchFamily="34" charset="-122"/>
                <a:cs typeface="Calibri" pitchFamily="34" charset="-120"/>
              </a:rPr>
              <a:t>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A0E1A"/>
        </a:solidFill>
      </p:bgPr>
    </p:bg>
    <p:spTree>
      <p:nvGrpSpPr>
        <p:cNvPr id="1" name=""/>
        <p:cNvGrpSpPr/>
        <p:nvPr/>
      </p:nvGrpSpPr>
      <p:grpSpPr>
        <a:xfrm>
          <a:off x="0" y="0"/>
          <a:ext cx="0" cy="0"/>
          <a:chOff x="0" y="0"/>
          <a:chExt cx="0" cy="0"/>
        </a:xfrm>
      </p:grpSpPr>
      <p:sp>
        <p:nvSpPr>
          <p:cNvPr id="2" name="Text 0"/>
          <p:cNvSpPr/>
          <p:nvPr/>
        </p:nvSpPr>
        <p:spPr>
          <a:xfrm>
            <a:off x="548640" y="365760"/>
            <a:ext cx="7315200" cy="320040"/>
          </a:xfrm>
          <a:prstGeom prst="rect">
            <a:avLst/>
          </a:prstGeom>
          <a:noFill/>
          <a:ln/>
        </p:spPr>
        <p:txBody>
          <a:bodyPr wrap="square" lIns="0" tIns="0" rIns="0" bIns="0" rtlCol="0" anchor="ctr"/>
          <a:lstStyle/>
          <a:p>
            <a:pPr indent="0" marL="0">
              <a:buNone/>
            </a:pPr>
            <a:r>
              <a:rPr lang="en-US" sz="1200" b="1" spc="200" kern="0" dirty="0">
                <a:solidFill>
                  <a:srgbClr val="C9A24B"/>
                </a:solidFill>
                <a:latin typeface="Calibri" pitchFamily="34" charset="0"/>
                <a:ea typeface="Calibri" pitchFamily="34" charset="-122"/>
                <a:cs typeface="Calibri" pitchFamily="34" charset="-120"/>
              </a:rPr>
              <a:t>03 / Demand Structure</a:t>
            </a:r>
            <a:endParaRPr lang="en-US" sz="1200" dirty="0"/>
          </a:p>
        </p:txBody>
      </p:sp>
      <p:sp>
        <p:nvSpPr>
          <p:cNvPr id="3" name="Text 1"/>
          <p:cNvSpPr/>
          <p:nvPr/>
        </p:nvSpPr>
        <p:spPr>
          <a:xfrm>
            <a:off x="548640" y="713232"/>
            <a:ext cx="10789920" cy="822960"/>
          </a:xfrm>
          <a:prstGeom prst="rect">
            <a:avLst/>
          </a:prstGeom>
          <a:noFill/>
          <a:ln/>
        </p:spPr>
        <p:txBody>
          <a:bodyPr wrap="square" lIns="0" tIns="0" rIns="0" bIns="0"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Deep-Dive: Events &amp; Visitor Traffic</a:t>
            </a:r>
            <a:endParaRPr lang="en-US" sz="3000" dirty="0"/>
          </a:p>
        </p:txBody>
      </p:sp>
      <p:sp>
        <p:nvSpPr>
          <p:cNvPr id="4" name="Text 2"/>
          <p:cNvSpPr/>
          <p:nvPr/>
        </p:nvSpPr>
        <p:spPr>
          <a:xfrm>
            <a:off x="731520" y="1691640"/>
            <a:ext cx="10698480" cy="457200"/>
          </a:xfrm>
          <a:prstGeom prst="rect">
            <a:avLst/>
          </a:prstGeom>
          <a:noFill/>
          <a:ln/>
        </p:spPr>
        <p:txBody>
          <a:bodyPr wrap="square" lIns="0" tIns="0" rIns="0" bIns="0" rtlCol="0" anchor="ctr"/>
          <a:lstStyle/>
          <a:p>
            <a:pPr indent="0" marL="0">
              <a:buNone/>
            </a:pPr>
            <a:r>
              <a:rPr lang="en-US" sz="1350" dirty="0">
                <a:solidFill>
                  <a:srgbClr val="E9E7DF"/>
                </a:solidFill>
                <a:latin typeface="Calibri" pitchFamily="34" charset="0"/>
                <a:ea typeface="Calibri" pitchFamily="34" charset="-122"/>
                <a:cs typeface="Calibri" pitchFamily="34" charset="-120"/>
              </a:rPr>
              <a:t>Queenstown's events calendar runs nearly year-round, sustaining bookings well beyond the ski and summer peaks.</a:t>
            </a:r>
            <a:endParaRPr lang="en-US" sz="1350" dirty="0"/>
          </a:p>
        </p:txBody>
      </p:sp>
      <p:sp>
        <p:nvSpPr>
          <p:cNvPr id="5" name="Shape 3"/>
          <p:cNvSpPr/>
          <p:nvPr/>
        </p:nvSpPr>
        <p:spPr>
          <a:xfrm>
            <a:off x="731520" y="2286000"/>
            <a:ext cx="2510028" cy="914400"/>
          </a:xfrm>
          <a:prstGeom prst="roundRect">
            <a:avLst>
              <a:gd name="adj" fmla="val 8000"/>
            </a:avLst>
          </a:prstGeom>
          <a:solidFill>
            <a:srgbClr val="0F1626"/>
          </a:solidFill>
          <a:ln w="12700">
            <a:solidFill>
              <a:srgbClr val="22304A"/>
            </a:solidFill>
            <a:prstDash val="solid"/>
          </a:ln>
        </p:spPr>
      </p:sp>
      <p:sp>
        <p:nvSpPr>
          <p:cNvPr id="6" name="Text 4"/>
          <p:cNvSpPr/>
          <p:nvPr/>
        </p:nvSpPr>
        <p:spPr>
          <a:xfrm>
            <a:off x="868680" y="2377440"/>
            <a:ext cx="2235708" cy="411480"/>
          </a:xfrm>
          <a:prstGeom prst="rect">
            <a:avLst/>
          </a:prstGeom>
          <a:noFill/>
          <a:ln/>
        </p:spPr>
        <p:txBody>
          <a:bodyPr wrap="square" lIns="0" tIns="0" rIns="0" bIns="0" rtlCol="0" anchor="ctr"/>
          <a:lstStyle/>
          <a:p>
            <a:pPr indent="0" marL="0">
              <a:lnSpc>
                <a:spcPct val="110000"/>
              </a:lnSpc>
              <a:buNone/>
            </a:pPr>
            <a:r>
              <a:rPr lang="en-US" sz="1050" b="1" dirty="0">
                <a:solidFill>
                  <a:srgbClr val="FFFFFF"/>
                </a:solidFill>
                <a:latin typeface="Calibri" pitchFamily="34" charset="0"/>
                <a:ea typeface="Calibri" pitchFamily="34" charset="-122"/>
                <a:cs typeface="Calibri" pitchFamily="34" charset="-120"/>
              </a:rPr>
              <a:t>Queenstown Winter Festival</a:t>
            </a:r>
            <a:endParaRPr lang="en-US" sz="1050" dirty="0"/>
          </a:p>
        </p:txBody>
      </p:sp>
      <p:sp>
        <p:nvSpPr>
          <p:cNvPr id="7" name="Text 5"/>
          <p:cNvSpPr/>
          <p:nvPr/>
        </p:nvSpPr>
        <p:spPr>
          <a:xfrm>
            <a:off x="868680" y="2788920"/>
            <a:ext cx="2235708" cy="365760"/>
          </a:xfrm>
          <a:prstGeom prst="rect">
            <a:avLst/>
          </a:prstGeom>
          <a:noFill/>
          <a:ln/>
        </p:spPr>
        <p:txBody>
          <a:bodyPr wrap="square" lIns="0" tIns="0" rIns="0" bIns="0" rtlCol="0" anchor="ctr"/>
          <a:lstStyle/>
          <a:p>
            <a:pPr indent="0" marL="0">
              <a:lnSpc>
                <a:spcPct val="110000"/>
              </a:lnSpc>
              <a:buNone/>
            </a:pPr>
            <a:r>
              <a:rPr lang="en-US" sz="850" dirty="0">
                <a:solidFill>
                  <a:srgbClr val="8B93A8"/>
                </a:solidFill>
                <a:latin typeface="Calibri" pitchFamily="34" charset="0"/>
                <a:ea typeface="Calibri" pitchFamily="34" charset="-122"/>
                <a:cs typeface="Calibri" pitchFamily="34" charset="-120"/>
              </a:rPr>
              <a:t>Revived by NZSki in 2026 after a 2023 hiatus</a:t>
            </a:r>
            <a:endParaRPr lang="en-US" sz="850" dirty="0"/>
          </a:p>
        </p:txBody>
      </p:sp>
      <p:sp>
        <p:nvSpPr>
          <p:cNvPr id="8" name="Shape 6"/>
          <p:cNvSpPr/>
          <p:nvPr/>
        </p:nvSpPr>
        <p:spPr>
          <a:xfrm>
            <a:off x="3470148" y="2286000"/>
            <a:ext cx="2510028" cy="914400"/>
          </a:xfrm>
          <a:prstGeom prst="roundRect">
            <a:avLst>
              <a:gd name="adj" fmla="val 8000"/>
            </a:avLst>
          </a:prstGeom>
          <a:solidFill>
            <a:srgbClr val="0F1626"/>
          </a:solidFill>
          <a:ln w="12700">
            <a:solidFill>
              <a:srgbClr val="22304A"/>
            </a:solidFill>
            <a:prstDash val="solid"/>
          </a:ln>
        </p:spPr>
      </p:sp>
      <p:sp>
        <p:nvSpPr>
          <p:cNvPr id="9" name="Text 7"/>
          <p:cNvSpPr/>
          <p:nvPr/>
        </p:nvSpPr>
        <p:spPr>
          <a:xfrm>
            <a:off x="3607308" y="2377440"/>
            <a:ext cx="2235708" cy="411480"/>
          </a:xfrm>
          <a:prstGeom prst="rect">
            <a:avLst/>
          </a:prstGeom>
          <a:noFill/>
          <a:ln/>
        </p:spPr>
        <p:txBody>
          <a:bodyPr wrap="square" lIns="0" tIns="0" rIns="0" bIns="0" rtlCol="0" anchor="ctr"/>
          <a:lstStyle/>
          <a:p>
            <a:pPr indent="0" marL="0">
              <a:lnSpc>
                <a:spcPct val="110000"/>
              </a:lnSpc>
              <a:buNone/>
            </a:pPr>
            <a:r>
              <a:rPr lang="en-US" sz="1050" b="1" dirty="0">
                <a:solidFill>
                  <a:srgbClr val="FFFFFF"/>
                </a:solidFill>
                <a:latin typeface="Calibri" pitchFamily="34" charset="0"/>
                <a:ea typeface="Calibri" pitchFamily="34" charset="-122"/>
                <a:cs typeface="Calibri" pitchFamily="34" charset="-120"/>
              </a:rPr>
              <a:t>Queenstown Bike Festival</a:t>
            </a:r>
            <a:endParaRPr lang="en-US" sz="1050" dirty="0"/>
          </a:p>
        </p:txBody>
      </p:sp>
      <p:sp>
        <p:nvSpPr>
          <p:cNvPr id="10" name="Text 8"/>
          <p:cNvSpPr/>
          <p:nvPr/>
        </p:nvSpPr>
        <p:spPr>
          <a:xfrm>
            <a:off x="3607308" y="2788920"/>
            <a:ext cx="2235708" cy="365760"/>
          </a:xfrm>
          <a:prstGeom prst="rect">
            <a:avLst/>
          </a:prstGeom>
          <a:noFill/>
          <a:ln/>
        </p:spPr>
        <p:txBody>
          <a:bodyPr wrap="square" lIns="0" tIns="0" rIns="0" bIns="0" rtlCol="0" anchor="ctr"/>
          <a:lstStyle/>
          <a:p>
            <a:pPr indent="0" marL="0">
              <a:lnSpc>
                <a:spcPct val="110000"/>
              </a:lnSpc>
              <a:buNone/>
            </a:pPr>
            <a:r>
              <a:rPr lang="en-US" sz="850" dirty="0">
                <a:solidFill>
                  <a:srgbClr val="8B93A8"/>
                </a:solidFill>
                <a:latin typeface="Calibri" pitchFamily="34" charset="0"/>
                <a:ea typeface="Calibri" pitchFamily="34" charset="-122"/>
                <a:cs typeface="Calibri" pitchFamily="34" charset="-120"/>
              </a:rPr>
              <a:t>Multi-day event drawing riders region-wide</a:t>
            </a:r>
            <a:endParaRPr lang="en-US" sz="850" dirty="0"/>
          </a:p>
        </p:txBody>
      </p:sp>
      <p:sp>
        <p:nvSpPr>
          <p:cNvPr id="11" name="Shape 9"/>
          <p:cNvSpPr/>
          <p:nvPr/>
        </p:nvSpPr>
        <p:spPr>
          <a:xfrm>
            <a:off x="6208776" y="2286000"/>
            <a:ext cx="2510028" cy="914400"/>
          </a:xfrm>
          <a:prstGeom prst="roundRect">
            <a:avLst>
              <a:gd name="adj" fmla="val 8000"/>
            </a:avLst>
          </a:prstGeom>
          <a:solidFill>
            <a:srgbClr val="0F1626"/>
          </a:solidFill>
          <a:ln w="12700">
            <a:solidFill>
              <a:srgbClr val="22304A"/>
            </a:solidFill>
            <a:prstDash val="solid"/>
          </a:ln>
        </p:spPr>
      </p:sp>
      <p:sp>
        <p:nvSpPr>
          <p:cNvPr id="12" name="Text 10"/>
          <p:cNvSpPr/>
          <p:nvPr/>
        </p:nvSpPr>
        <p:spPr>
          <a:xfrm>
            <a:off x="6345936" y="2377440"/>
            <a:ext cx="2235708" cy="411480"/>
          </a:xfrm>
          <a:prstGeom prst="rect">
            <a:avLst/>
          </a:prstGeom>
          <a:noFill/>
          <a:ln/>
        </p:spPr>
        <p:txBody>
          <a:bodyPr wrap="square" lIns="0" tIns="0" rIns="0" bIns="0" rtlCol="0" anchor="ctr"/>
          <a:lstStyle/>
          <a:p>
            <a:pPr indent="0" marL="0">
              <a:lnSpc>
                <a:spcPct val="110000"/>
              </a:lnSpc>
              <a:buNone/>
            </a:pPr>
            <a:r>
              <a:rPr lang="en-US" sz="1050" b="1" dirty="0">
                <a:solidFill>
                  <a:srgbClr val="FFFFFF"/>
                </a:solidFill>
                <a:latin typeface="Calibri" pitchFamily="34" charset="0"/>
                <a:ea typeface="Calibri" pitchFamily="34" charset="-122"/>
                <a:cs typeface="Calibri" pitchFamily="34" charset="-120"/>
              </a:rPr>
              <a:t>Queenstown Marathon</a:t>
            </a:r>
            <a:endParaRPr lang="en-US" sz="1050" dirty="0"/>
          </a:p>
        </p:txBody>
      </p:sp>
      <p:sp>
        <p:nvSpPr>
          <p:cNvPr id="13" name="Text 11"/>
          <p:cNvSpPr/>
          <p:nvPr/>
        </p:nvSpPr>
        <p:spPr>
          <a:xfrm>
            <a:off x="6345936" y="2788920"/>
            <a:ext cx="2235708" cy="365760"/>
          </a:xfrm>
          <a:prstGeom prst="rect">
            <a:avLst/>
          </a:prstGeom>
          <a:noFill/>
          <a:ln/>
        </p:spPr>
        <p:txBody>
          <a:bodyPr wrap="square" lIns="0" tIns="0" rIns="0" bIns="0" rtlCol="0" anchor="ctr"/>
          <a:lstStyle/>
          <a:p>
            <a:pPr indent="0" marL="0">
              <a:lnSpc>
                <a:spcPct val="110000"/>
              </a:lnSpc>
              <a:buNone/>
            </a:pPr>
            <a:r>
              <a:rPr lang="en-US" sz="850" dirty="0">
                <a:solidFill>
                  <a:srgbClr val="8B93A8"/>
                </a:solidFill>
                <a:latin typeface="Calibri" pitchFamily="34" charset="0"/>
                <a:ea typeface="Calibri" pitchFamily="34" charset="-122"/>
                <a:cs typeface="Calibri" pitchFamily="34" charset="-120"/>
              </a:rPr>
              <a:t>Full/half/10K/kids' course through the region</a:t>
            </a:r>
            <a:endParaRPr lang="en-US" sz="850" dirty="0"/>
          </a:p>
        </p:txBody>
      </p:sp>
      <p:sp>
        <p:nvSpPr>
          <p:cNvPr id="14" name="Shape 12"/>
          <p:cNvSpPr/>
          <p:nvPr/>
        </p:nvSpPr>
        <p:spPr>
          <a:xfrm>
            <a:off x="8947404" y="2286000"/>
            <a:ext cx="2510028" cy="914400"/>
          </a:xfrm>
          <a:prstGeom prst="roundRect">
            <a:avLst>
              <a:gd name="adj" fmla="val 8000"/>
            </a:avLst>
          </a:prstGeom>
          <a:solidFill>
            <a:srgbClr val="0F1626"/>
          </a:solidFill>
          <a:ln w="12700">
            <a:solidFill>
              <a:srgbClr val="22304A"/>
            </a:solidFill>
            <a:prstDash val="solid"/>
          </a:ln>
        </p:spPr>
      </p:sp>
      <p:sp>
        <p:nvSpPr>
          <p:cNvPr id="15" name="Text 13"/>
          <p:cNvSpPr/>
          <p:nvPr/>
        </p:nvSpPr>
        <p:spPr>
          <a:xfrm>
            <a:off x="9084564" y="2377440"/>
            <a:ext cx="2235708" cy="411480"/>
          </a:xfrm>
          <a:prstGeom prst="rect">
            <a:avLst/>
          </a:prstGeom>
          <a:noFill/>
          <a:ln/>
        </p:spPr>
        <p:txBody>
          <a:bodyPr wrap="square" lIns="0" tIns="0" rIns="0" bIns="0" rtlCol="0" anchor="ctr"/>
          <a:lstStyle/>
          <a:p>
            <a:pPr indent="0" marL="0">
              <a:lnSpc>
                <a:spcPct val="110000"/>
              </a:lnSpc>
              <a:buNone/>
            </a:pPr>
            <a:r>
              <a:rPr lang="en-US" sz="1050" b="1" dirty="0">
                <a:solidFill>
                  <a:srgbClr val="FFFFFF"/>
                </a:solidFill>
                <a:latin typeface="Calibri" pitchFamily="34" charset="0"/>
                <a:ea typeface="Calibri" pitchFamily="34" charset="-122"/>
                <a:cs typeface="Calibri" pitchFamily="34" charset="-120"/>
              </a:rPr>
              <a:t>Gibbston Wine &amp; Food Festival</a:t>
            </a:r>
            <a:endParaRPr lang="en-US" sz="1050" dirty="0"/>
          </a:p>
        </p:txBody>
      </p:sp>
      <p:sp>
        <p:nvSpPr>
          <p:cNvPr id="16" name="Text 14"/>
          <p:cNvSpPr/>
          <p:nvPr/>
        </p:nvSpPr>
        <p:spPr>
          <a:xfrm>
            <a:off x="9084564" y="2788920"/>
            <a:ext cx="2235708" cy="365760"/>
          </a:xfrm>
          <a:prstGeom prst="rect">
            <a:avLst/>
          </a:prstGeom>
          <a:noFill/>
          <a:ln/>
        </p:spPr>
        <p:txBody>
          <a:bodyPr wrap="square" lIns="0" tIns="0" rIns="0" bIns="0" rtlCol="0" anchor="ctr"/>
          <a:lstStyle/>
          <a:p>
            <a:pPr indent="0" marL="0">
              <a:lnSpc>
                <a:spcPct val="110000"/>
              </a:lnSpc>
              <a:buNone/>
            </a:pPr>
            <a:r>
              <a:rPr lang="en-US" sz="850" dirty="0">
                <a:solidFill>
                  <a:srgbClr val="8B93A8"/>
                </a:solidFill>
                <a:latin typeface="Calibri" pitchFamily="34" charset="0"/>
                <a:ea typeface="Calibri" pitchFamily="34" charset="-122"/>
                <a:cs typeface="Calibri" pitchFamily="34" charset="-120"/>
              </a:rPr>
              <a:t>Wine-region culinary drawcard</a:t>
            </a:r>
            <a:endParaRPr lang="en-US" sz="850" dirty="0"/>
          </a:p>
        </p:txBody>
      </p:sp>
      <p:sp>
        <p:nvSpPr>
          <p:cNvPr id="17" name="Shape 15"/>
          <p:cNvSpPr/>
          <p:nvPr/>
        </p:nvSpPr>
        <p:spPr>
          <a:xfrm>
            <a:off x="731520" y="3383280"/>
            <a:ext cx="2510028" cy="914400"/>
          </a:xfrm>
          <a:prstGeom prst="roundRect">
            <a:avLst>
              <a:gd name="adj" fmla="val 8000"/>
            </a:avLst>
          </a:prstGeom>
          <a:solidFill>
            <a:srgbClr val="0F1626"/>
          </a:solidFill>
          <a:ln w="12700">
            <a:solidFill>
              <a:srgbClr val="22304A"/>
            </a:solidFill>
            <a:prstDash val="solid"/>
          </a:ln>
        </p:spPr>
      </p:sp>
      <p:sp>
        <p:nvSpPr>
          <p:cNvPr id="18" name="Text 16"/>
          <p:cNvSpPr/>
          <p:nvPr/>
        </p:nvSpPr>
        <p:spPr>
          <a:xfrm>
            <a:off x="868680" y="3474720"/>
            <a:ext cx="2235708" cy="411480"/>
          </a:xfrm>
          <a:prstGeom prst="rect">
            <a:avLst/>
          </a:prstGeom>
          <a:noFill/>
          <a:ln/>
        </p:spPr>
        <p:txBody>
          <a:bodyPr wrap="square" lIns="0" tIns="0" rIns="0" bIns="0" rtlCol="0" anchor="ctr"/>
          <a:lstStyle/>
          <a:p>
            <a:pPr indent="0" marL="0">
              <a:lnSpc>
                <a:spcPct val="110000"/>
              </a:lnSpc>
              <a:buNone/>
            </a:pPr>
            <a:r>
              <a:rPr lang="en-US" sz="1050" b="1" dirty="0">
                <a:solidFill>
                  <a:srgbClr val="FFFFFF"/>
                </a:solidFill>
                <a:latin typeface="Calibri" pitchFamily="34" charset="0"/>
                <a:ea typeface="Calibri" pitchFamily="34" charset="-122"/>
                <a:cs typeface="Calibri" pitchFamily="34" charset="-120"/>
              </a:rPr>
              <a:t>Motatapu</a:t>
            </a:r>
            <a:endParaRPr lang="en-US" sz="1050" dirty="0"/>
          </a:p>
        </p:txBody>
      </p:sp>
      <p:sp>
        <p:nvSpPr>
          <p:cNvPr id="19" name="Text 17"/>
          <p:cNvSpPr/>
          <p:nvPr/>
        </p:nvSpPr>
        <p:spPr>
          <a:xfrm>
            <a:off x="868680" y="3886200"/>
            <a:ext cx="2235708" cy="365760"/>
          </a:xfrm>
          <a:prstGeom prst="rect">
            <a:avLst/>
          </a:prstGeom>
          <a:noFill/>
          <a:ln/>
        </p:spPr>
        <p:txBody>
          <a:bodyPr wrap="square" lIns="0" tIns="0" rIns="0" bIns="0" rtlCol="0" anchor="ctr"/>
          <a:lstStyle/>
          <a:p>
            <a:pPr indent="0" marL="0">
              <a:lnSpc>
                <a:spcPct val="110000"/>
              </a:lnSpc>
              <a:buNone/>
            </a:pPr>
            <a:r>
              <a:rPr lang="en-US" sz="850" dirty="0">
                <a:solidFill>
                  <a:srgbClr val="8B93A8"/>
                </a:solidFill>
                <a:latin typeface="Calibri" pitchFamily="34" charset="0"/>
                <a:ea typeface="Calibri" pitchFamily="34" charset="-122"/>
                <a:cs typeface="Calibri" pitchFamily="34" charset="-120"/>
              </a:rPr>
              <a:t>Iconic off-road endurance event</a:t>
            </a:r>
            <a:endParaRPr lang="en-US" sz="850" dirty="0"/>
          </a:p>
        </p:txBody>
      </p:sp>
      <p:sp>
        <p:nvSpPr>
          <p:cNvPr id="20" name="Shape 18"/>
          <p:cNvSpPr/>
          <p:nvPr/>
        </p:nvSpPr>
        <p:spPr>
          <a:xfrm>
            <a:off x="3470148" y="3383280"/>
            <a:ext cx="2510028" cy="914400"/>
          </a:xfrm>
          <a:prstGeom prst="roundRect">
            <a:avLst>
              <a:gd name="adj" fmla="val 8000"/>
            </a:avLst>
          </a:prstGeom>
          <a:solidFill>
            <a:srgbClr val="0F1626"/>
          </a:solidFill>
          <a:ln w="12700">
            <a:solidFill>
              <a:srgbClr val="22304A"/>
            </a:solidFill>
            <a:prstDash val="solid"/>
          </a:ln>
        </p:spPr>
      </p:sp>
      <p:sp>
        <p:nvSpPr>
          <p:cNvPr id="21" name="Text 19"/>
          <p:cNvSpPr/>
          <p:nvPr/>
        </p:nvSpPr>
        <p:spPr>
          <a:xfrm>
            <a:off x="3607308" y="3474720"/>
            <a:ext cx="2235708" cy="411480"/>
          </a:xfrm>
          <a:prstGeom prst="rect">
            <a:avLst/>
          </a:prstGeom>
          <a:noFill/>
          <a:ln/>
        </p:spPr>
        <p:txBody>
          <a:bodyPr wrap="square" lIns="0" tIns="0" rIns="0" bIns="0" rtlCol="0" anchor="ctr"/>
          <a:lstStyle/>
          <a:p>
            <a:pPr indent="0" marL="0">
              <a:lnSpc>
                <a:spcPct val="110000"/>
              </a:lnSpc>
              <a:buNone/>
            </a:pPr>
            <a:r>
              <a:rPr lang="en-US" sz="1050" b="1" dirty="0">
                <a:solidFill>
                  <a:srgbClr val="FFFFFF"/>
                </a:solidFill>
                <a:latin typeface="Calibri" pitchFamily="34" charset="0"/>
                <a:ea typeface="Calibri" pitchFamily="34" charset="-122"/>
                <a:cs typeface="Calibri" pitchFamily="34" charset="-120"/>
              </a:rPr>
              <a:t>NZ Golf Open</a:t>
            </a:r>
            <a:endParaRPr lang="en-US" sz="1050" dirty="0"/>
          </a:p>
        </p:txBody>
      </p:sp>
      <p:sp>
        <p:nvSpPr>
          <p:cNvPr id="22" name="Text 20"/>
          <p:cNvSpPr/>
          <p:nvPr/>
        </p:nvSpPr>
        <p:spPr>
          <a:xfrm>
            <a:off x="3607308" y="3886200"/>
            <a:ext cx="2235708" cy="365760"/>
          </a:xfrm>
          <a:prstGeom prst="rect">
            <a:avLst/>
          </a:prstGeom>
          <a:noFill/>
          <a:ln/>
        </p:spPr>
        <p:txBody>
          <a:bodyPr wrap="square" lIns="0" tIns="0" rIns="0" bIns="0" rtlCol="0" anchor="ctr"/>
          <a:lstStyle/>
          <a:p>
            <a:pPr indent="0" marL="0">
              <a:lnSpc>
                <a:spcPct val="110000"/>
              </a:lnSpc>
              <a:buNone/>
            </a:pPr>
            <a:r>
              <a:rPr lang="en-US" sz="850" dirty="0">
                <a:solidFill>
                  <a:srgbClr val="8B93A8"/>
                </a:solidFill>
                <a:latin typeface="Calibri" pitchFamily="34" charset="0"/>
                <a:ea typeface="Calibri" pitchFamily="34" charset="-122"/>
                <a:cs typeface="Calibri" pitchFamily="34" charset="-120"/>
              </a:rPr>
              <a:t>National-level tournament traffic</a:t>
            </a:r>
            <a:endParaRPr lang="en-US" sz="850" dirty="0"/>
          </a:p>
        </p:txBody>
      </p:sp>
      <p:sp>
        <p:nvSpPr>
          <p:cNvPr id="23" name="Shape 21"/>
          <p:cNvSpPr/>
          <p:nvPr/>
        </p:nvSpPr>
        <p:spPr>
          <a:xfrm>
            <a:off x="6208776" y="3383280"/>
            <a:ext cx="2510028" cy="914400"/>
          </a:xfrm>
          <a:prstGeom prst="roundRect">
            <a:avLst>
              <a:gd name="adj" fmla="val 8000"/>
            </a:avLst>
          </a:prstGeom>
          <a:solidFill>
            <a:srgbClr val="0F1626"/>
          </a:solidFill>
          <a:ln w="12700">
            <a:solidFill>
              <a:srgbClr val="22304A"/>
            </a:solidFill>
            <a:prstDash val="solid"/>
          </a:ln>
        </p:spPr>
      </p:sp>
      <p:sp>
        <p:nvSpPr>
          <p:cNvPr id="24" name="Text 22"/>
          <p:cNvSpPr/>
          <p:nvPr/>
        </p:nvSpPr>
        <p:spPr>
          <a:xfrm>
            <a:off x="6345936" y="3474720"/>
            <a:ext cx="2235708" cy="411480"/>
          </a:xfrm>
          <a:prstGeom prst="rect">
            <a:avLst/>
          </a:prstGeom>
          <a:noFill/>
          <a:ln/>
        </p:spPr>
        <p:txBody>
          <a:bodyPr wrap="square" lIns="0" tIns="0" rIns="0" bIns="0" rtlCol="0" anchor="ctr"/>
          <a:lstStyle/>
          <a:p>
            <a:pPr indent="0" marL="0">
              <a:lnSpc>
                <a:spcPct val="110000"/>
              </a:lnSpc>
              <a:buNone/>
            </a:pPr>
            <a:r>
              <a:rPr lang="en-US" sz="1050" b="1" dirty="0">
                <a:solidFill>
                  <a:srgbClr val="FFFFFF"/>
                </a:solidFill>
                <a:latin typeface="Calibri" pitchFamily="34" charset="0"/>
                <a:ea typeface="Calibri" pitchFamily="34" charset="-122"/>
                <a:cs typeface="Calibri" pitchFamily="34" charset="-120"/>
              </a:rPr>
              <a:t>Arrowtown Autumn Festival</a:t>
            </a:r>
            <a:endParaRPr lang="en-US" sz="1050" dirty="0"/>
          </a:p>
        </p:txBody>
      </p:sp>
      <p:sp>
        <p:nvSpPr>
          <p:cNvPr id="25" name="Text 23"/>
          <p:cNvSpPr/>
          <p:nvPr/>
        </p:nvSpPr>
        <p:spPr>
          <a:xfrm>
            <a:off x="6345936" y="3886200"/>
            <a:ext cx="2235708" cy="365760"/>
          </a:xfrm>
          <a:prstGeom prst="rect">
            <a:avLst/>
          </a:prstGeom>
          <a:noFill/>
          <a:ln/>
        </p:spPr>
        <p:txBody>
          <a:bodyPr wrap="square" lIns="0" tIns="0" rIns="0" bIns="0" rtlCol="0" anchor="ctr"/>
          <a:lstStyle/>
          <a:p>
            <a:pPr indent="0" marL="0">
              <a:lnSpc>
                <a:spcPct val="110000"/>
              </a:lnSpc>
              <a:buNone/>
            </a:pPr>
            <a:r>
              <a:rPr lang="en-US" sz="850" dirty="0">
                <a:solidFill>
                  <a:srgbClr val="8B93A8"/>
                </a:solidFill>
                <a:latin typeface="Calibri" pitchFamily="34" charset="0"/>
                <a:ea typeface="Calibri" pitchFamily="34" charset="-122"/>
                <a:cs typeface="Calibri" pitchFamily="34" charset="-120"/>
              </a:rPr>
              <a:t>Shoulder-season community festival</a:t>
            </a:r>
            <a:endParaRPr lang="en-US" sz="850" dirty="0"/>
          </a:p>
        </p:txBody>
      </p:sp>
      <p:sp>
        <p:nvSpPr>
          <p:cNvPr id="26" name="Shape 24"/>
          <p:cNvSpPr/>
          <p:nvPr/>
        </p:nvSpPr>
        <p:spPr>
          <a:xfrm>
            <a:off x="8947404" y="3383280"/>
            <a:ext cx="2510028" cy="914400"/>
          </a:xfrm>
          <a:prstGeom prst="roundRect">
            <a:avLst>
              <a:gd name="adj" fmla="val 8000"/>
            </a:avLst>
          </a:prstGeom>
          <a:solidFill>
            <a:srgbClr val="0F1626"/>
          </a:solidFill>
          <a:ln w="12700">
            <a:solidFill>
              <a:srgbClr val="22304A"/>
            </a:solidFill>
            <a:prstDash val="solid"/>
          </a:ln>
        </p:spPr>
      </p:sp>
      <p:sp>
        <p:nvSpPr>
          <p:cNvPr id="27" name="Text 25"/>
          <p:cNvSpPr/>
          <p:nvPr/>
        </p:nvSpPr>
        <p:spPr>
          <a:xfrm>
            <a:off x="9084564" y="3474720"/>
            <a:ext cx="2235708" cy="411480"/>
          </a:xfrm>
          <a:prstGeom prst="rect">
            <a:avLst/>
          </a:prstGeom>
          <a:noFill/>
          <a:ln/>
        </p:spPr>
        <p:txBody>
          <a:bodyPr wrap="square" lIns="0" tIns="0" rIns="0" bIns="0" rtlCol="0" anchor="ctr"/>
          <a:lstStyle/>
          <a:p>
            <a:pPr indent="0" marL="0">
              <a:lnSpc>
                <a:spcPct val="110000"/>
              </a:lnSpc>
              <a:buNone/>
            </a:pPr>
            <a:r>
              <a:rPr lang="en-US" sz="1050" b="1" dirty="0">
                <a:solidFill>
                  <a:srgbClr val="FFFFFF"/>
                </a:solidFill>
                <a:latin typeface="Calibri" pitchFamily="34" charset="0"/>
                <a:ea typeface="Calibri" pitchFamily="34" charset="-122"/>
                <a:cs typeface="Calibri" pitchFamily="34" charset="-120"/>
              </a:rPr>
              <a:t>Winter Pride Festival</a:t>
            </a:r>
            <a:endParaRPr lang="en-US" sz="1050" dirty="0"/>
          </a:p>
        </p:txBody>
      </p:sp>
      <p:sp>
        <p:nvSpPr>
          <p:cNvPr id="28" name="Text 26"/>
          <p:cNvSpPr/>
          <p:nvPr/>
        </p:nvSpPr>
        <p:spPr>
          <a:xfrm>
            <a:off x="9084564" y="3886200"/>
            <a:ext cx="2235708" cy="365760"/>
          </a:xfrm>
          <a:prstGeom prst="rect">
            <a:avLst/>
          </a:prstGeom>
          <a:noFill/>
          <a:ln/>
        </p:spPr>
        <p:txBody>
          <a:bodyPr wrap="square" lIns="0" tIns="0" rIns="0" bIns="0" rtlCol="0" anchor="ctr"/>
          <a:lstStyle/>
          <a:p>
            <a:pPr indent="0" marL="0">
              <a:lnSpc>
                <a:spcPct val="110000"/>
              </a:lnSpc>
              <a:buNone/>
            </a:pPr>
            <a:r>
              <a:rPr lang="en-US" sz="850" dirty="0">
                <a:solidFill>
                  <a:srgbClr val="8B93A8"/>
                </a:solidFill>
                <a:latin typeface="Calibri" pitchFamily="34" charset="0"/>
                <a:ea typeface="Calibri" pitchFamily="34" charset="-122"/>
                <a:cs typeface="Calibri" pitchFamily="34" charset="-120"/>
              </a:rPr>
              <a:t>Winter LGBTQ+ festival drawing international visitors</a:t>
            </a:r>
            <a:endParaRPr lang="en-US" sz="850" dirty="0"/>
          </a:p>
        </p:txBody>
      </p:sp>
      <p:sp>
        <p:nvSpPr>
          <p:cNvPr id="29" name="Shape 27"/>
          <p:cNvSpPr/>
          <p:nvPr/>
        </p:nvSpPr>
        <p:spPr>
          <a:xfrm>
            <a:off x="731520" y="4709160"/>
            <a:ext cx="10698480" cy="310896"/>
          </a:xfrm>
          <a:prstGeom prst="roundRect">
            <a:avLst>
              <a:gd name="adj" fmla="val 14706"/>
            </a:avLst>
          </a:prstGeom>
          <a:solidFill>
            <a:srgbClr val="1C2A45"/>
          </a:solidFill>
          <a:ln/>
        </p:spPr>
      </p:sp>
      <p:sp>
        <p:nvSpPr>
          <p:cNvPr id="30" name="Text 28"/>
          <p:cNvSpPr/>
          <p:nvPr/>
        </p:nvSpPr>
        <p:spPr>
          <a:xfrm>
            <a:off x="841248" y="4709160"/>
            <a:ext cx="10479024" cy="310896"/>
          </a:xfrm>
          <a:prstGeom prst="rect">
            <a:avLst/>
          </a:prstGeom>
          <a:noFill/>
          <a:ln/>
        </p:spPr>
        <p:txBody>
          <a:bodyPr wrap="square" lIns="0" tIns="0" rIns="0" bIns="0" rtlCol="0" anchor="ctr"/>
          <a:lstStyle/>
          <a:p>
            <a:pPr indent="0" marL="0">
              <a:buNone/>
            </a:pPr>
            <a:r>
              <a:rPr lang="en-US" sz="1050" b="1" spc="100" kern="0" dirty="0">
                <a:solidFill>
                  <a:srgbClr val="D4B96A"/>
                </a:solidFill>
                <a:latin typeface="Calibri" pitchFamily="34" charset="0"/>
                <a:ea typeface="Calibri" pitchFamily="34" charset="-122"/>
                <a:cs typeface="Calibri" pitchFamily="34" charset="-120"/>
              </a:rPr>
              <a:t>STRATEGIC INSIGHT</a:t>
            </a:r>
            <a:endParaRPr lang="en-US" sz="1050" dirty="0"/>
          </a:p>
        </p:txBody>
      </p:sp>
      <p:sp>
        <p:nvSpPr>
          <p:cNvPr id="31" name="Text 29"/>
          <p:cNvSpPr/>
          <p:nvPr/>
        </p:nvSpPr>
        <p:spPr>
          <a:xfrm>
            <a:off x="731520" y="5056632"/>
            <a:ext cx="10698480" cy="1097280"/>
          </a:xfrm>
          <a:prstGeom prst="rect">
            <a:avLst/>
          </a:prstGeom>
          <a:noFill/>
          <a:ln/>
        </p:spPr>
        <p:txBody>
          <a:bodyPr wrap="square" lIns="0" tIns="0" rIns="0" bIns="0" rtlCol="0" anchor="ctr"/>
          <a:lstStyle/>
          <a:p>
            <a:pPr indent="0" marL="0">
              <a:lnSpc>
                <a:spcPct val="120000"/>
              </a:lnSpc>
              <a:buNone/>
            </a:pPr>
            <a:r>
              <a:rPr lang="en-US" sz="1200" dirty="0">
                <a:solidFill>
                  <a:srgbClr val="E9E7DF"/>
                </a:solidFill>
                <a:latin typeface="Calibri" pitchFamily="34" charset="0"/>
                <a:ea typeface="Calibri" pitchFamily="34" charset="-122"/>
                <a:cs typeface="Calibri" pitchFamily="34" charset="-120"/>
              </a:rPr>
              <a:t>The Remarkables ski field and Lake Wakatipu scenery remain the core tourism anchor, but function as one contributor among several. The density and spread of festivals across shoulder seasons sustains baseline demand through periods that would otherwise be low season for a pure ski-and-summer market.</a:t>
            </a:r>
            <a:endParaRPr lang="en-US" sz="1200" dirty="0"/>
          </a:p>
        </p:txBody>
      </p:sp>
      <p:sp>
        <p:nvSpPr>
          <p:cNvPr id="32" name="Text 30"/>
          <p:cNvSpPr/>
          <p:nvPr/>
        </p:nvSpPr>
        <p:spPr>
          <a:xfrm>
            <a:off x="548640" y="6528816"/>
            <a:ext cx="7315200" cy="256032"/>
          </a:xfrm>
          <a:prstGeom prst="rect">
            <a:avLst/>
          </a:prstGeom>
          <a:noFill/>
          <a:ln/>
        </p:spPr>
        <p:txBody>
          <a:bodyPr wrap="square" lIns="0" tIns="0" rIns="0" bIns="0" rtlCol="0" anchor="ctr"/>
          <a:lstStyle/>
          <a:p>
            <a:pPr indent="0" marL="0">
              <a:buNone/>
            </a:pPr>
            <a:r>
              <a:rPr lang="en-US" sz="850" dirty="0">
                <a:solidFill>
                  <a:srgbClr val="8B93A8"/>
                </a:solidFill>
                <a:latin typeface="Calibri" pitchFamily="34" charset="0"/>
                <a:ea typeface="Calibri" pitchFamily="34" charset="-122"/>
                <a:cs typeface="Calibri" pitchFamily="34" charset="-120"/>
              </a:rPr>
              <a:t>Queenstown Airbnb Market Intelligence · 2026</a:t>
            </a:r>
            <a:endParaRPr lang="en-US" sz="850" dirty="0"/>
          </a:p>
        </p:txBody>
      </p:sp>
      <p:sp>
        <p:nvSpPr>
          <p:cNvPr id="33" name="Text 31"/>
          <p:cNvSpPr/>
          <p:nvPr/>
        </p:nvSpPr>
        <p:spPr>
          <a:xfrm>
            <a:off x="11430000" y="6528816"/>
            <a:ext cx="365760" cy="256032"/>
          </a:xfrm>
          <a:prstGeom prst="rect">
            <a:avLst/>
          </a:prstGeom>
          <a:noFill/>
          <a:ln/>
        </p:spPr>
        <p:txBody>
          <a:bodyPr wrap="square" lIns="0" tIns="0" rIns="0" bIns="0" rtlCol="0" anchor="ctr"/>
          <a:lstStyle/>
          <a:p>
            <a:pPr algn="r" indent="0" marL="0">
              <a:buNone/>
            </a:pPr>
            <a:r>
              <a:rPr lang="en-US" sz="850" dirty="0">
                <a:solidFill>
                  <a:srgbClr val="8B93A8"/>
                </a:solidFill>
                <a:latin typeface="Calibri" pitchFamily="34" charset="0"/>
                <a:ea typeface="Calibri" pitchFamily="34" charset="-122"/>
                <a:cs typeface="Calibri" pitchFamily="34" charset="-120"/>
              </a:rPr>
              <a:t>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2026-07-26T08:06:12Z</dcterms:created>
  <dcterms:modified xsi:type="dcterms:W3CDTF">2026-07-26T08:06:12Z</dcterms:modified>
</cp:coreProperties>
</file>