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1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charts/chart2.xml" ContentType="application/vnd.openxmlformats-officedocument.drawingml.chart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400" b="0" i="0" u="none" strike="noStrike">
                <a:solidFill>
                  <a:srgbClr val="FFFFFF"/>
                </a:solidFill>
                <a:latin typeface="Arial"/>
              </a:defRPr>
            </a:pPr>
            <a:r>
              <a:rPr sz="1400" b="0" i="0" u="none" strike="noStrike">
                <a:solidFill>
                  <a:srgbClr val="FFFFFF"/>
                </a:solidFill>
                <a:latin typeface="Arial"/>
              </a:rPr>
              <a:t>Platform Data Comparison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AirDNA</c:v>
                </c:pt>
              </c:strCache>
            </c:strRef>
          </c:tx>
          <c:spPr>
            <a:solidFill>
              <a:srgbClr val="C9A24B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Sheet1!$A$2:$A$3</c:f>
              <c:multiLvlStrCache>
                <c:ptCount val="2"/>
                <c:lvl>
                  <c:pt idx="0">
                    <c:v>Active Listings</c:v>
                  </c:pt>
                  <c:pt idx="1">
                    <c:v>Occupancy (%)</c:v>
                  </c:pt>
                </c:lvl>
              </c:multiLvlStrCache>
            </c:multiLvl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346</c:v>
                </c:pt>
                <c:pt idx="1">
                  <c:v>59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AirROI</c:v>
                </c:pt>
              </c:strCache>
            </c:strRef>
          </c:tx>
          <c:spPr>
            <a:solidFill>
              <a:srgbClr val="5B7BA8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Sheet1!$A$2:$A$3</c:f>
              <c:multiLvlStrCache>
                <c:ptCount val="2"/>
                <c:lvl>
                  <c:pt idx="0">
                    <c:v>Active Listings</c:v>
                  </c:pt>
                  <c:pt idx="1">
                    <c:v>Occupancy (%)</c:v>
                  </c:pt>
                </c:lvl>
              </c:multiLvlStrCache>
            </c:multiLvl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164</c:v>
                </c:pt>
                <c:pt idx="1">
                  <c:v>48.5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FACC6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141C2E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FACC6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0B1220"/>
        </a:solidFill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100">
              <a:solidFill>
                <a:srgbClr val="FFFFFF"/>
              </a:solidFill>
            </a:defRPr>
          </a:pPr>
          <a:endParaRPr lang="en-US"/>
        </a:p>
      </c:txPr>
    </c:legend>
    <c:plotVisOnly val="1"/>
    <c:dispBlanksAs val="span"/>
  </c:chart>
  <c:spPr>
    <a:solidFill>
      <a:srgbClr val="0B1220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400" b="0" i="0" u="none" strike="noStrike">
                <a:solidFill>
                  <a:srgbClr val="FFFFFF"/>
                </a:solidFill>
                <a:latin typeface="Arial"/>
              </a:defRPr>
            </a:pPr>
            <a:r>
              <a:rPr sz="1400" b="0" i="0" u="none" strike="noStrike">
                <a:solidFill>
                  <a:srgbClr val="FFFFFF"/>
                </a:solidFill>
                <a:latin typeface="Arial"/>
              </a:rPr>
              <a:t>Dubbo Airbnb Property Types (%)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Share of Listings</c:v>
                </c:pt>
              </c:strCache>
            </c:strRef>
          </c:tx>
          <c:spPr>
            <a:solidFill>
              <a:srgbClr val="C9A24B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200" u="none">
                    <a:solidFill>
                      <a:srgbClr val="FFFFFF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Sheet1!$A$2:$A$5</c:f>
              <c:multiLvlStrCache>
                <c:ptCount val="4"/>
                <c:lvl>
                  <c:pt idx="0">
                    <c:v>1 Bedroom</c:v>
                  </c:pt>
                  <c:pt idx="1">
                    <c:v>2 Bedroom</c:v>
                  </c:pt>
                  <c:pt idx="2">
                    <c:v>3 Bedroom</c:v>
                  </c:pt>
                  <c:pt idx="3">
                    <c:v>4+ Bedroom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28</c:v>
                </c:pt>
                <c:pt idx="1">
                  <c:v>24</c:v>
                </c:pt>
                <c:pt idx="2">
                  <c:v>27</c:v>
                </c:pt>
                <c:pt idx="3">
                  <c:v>21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200" u="none">
                  <a:solidFill>
                    <a:srgbClr val="FFFFFF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FACC6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141C2E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9FACC6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0B1220"/>
        </a:solidFill>
        <a:ln>
          <a:noFill/>
        </a:ln>
        <a:effectLst/>
      </c:spPr>
    </c:plotArea>
    <c:plotVisOnly val="1"/>
    <c:dispBlanksAs val="span"/>
  </c:chart>
  <c:spPr>
    <a:solidFill>
      <a:srgbClr val="0B1220"/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155448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spc="300" kern="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INTELLIGENCE REPORT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777240" y="1965960"/>
            <a:ext cx="100584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Dubbo Airbnb</a:t>
            </a:r>
            <a:endParaRPr lang="en-US" sz="5600" dirty="0"/>
          </a:p>
        </p:txBody>
      </p:sp>
      <p:sp>
        <p:nvSpPr>
          <p:cNvPr id="4" name="Text 2"/>
          <p:cNvSpPr/>
          <p:nvPr/>
        </p:nvSpPr>
        <p:spPr>
          <a:xfrm>
            <a:off x="822960" y="2880360"/>
            <a:ext cx="5486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600" b="1" dirty="0">
                <a:solidFill>
                  <a:srgbClr val="C9A2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2026</a:t>
            </a:r>
            <a:endParaRPr lang="en-US" sz="5600" dirty="0"/>
          </a:p>
        </p:txBody>
      </p:sp>
      <p:sp>
        <p:nvSpPr>
          <p:cNvPr id="5" name="Text 3"/>
          <p:cNvSpPr/>
          <p:nvPr/>
        </p:nvSpPr>
        <p:spPr>
          <a:xfrm>
            <a:off x="822960" y="379476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Analysis &amp; Strategic Insights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822960" y="4709160"/>
            <a:ext cx="3291840" cy="1005840"/>
          </a:xfrm>
          <a:prstGeom prst="roundRect">
            <a:avLst>
              <a:gd name="adj" fmla="val 7273"/>
            </a:avLst>
          </a:prstGeom>
          <a:solidFill>
            <a:srgbClr val="1B2740"/>
          </a:solidFill>
          <a:ln w="12700">
            <a:solidFill>
              <a:srgbClr val="1B274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005840" y="4818888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Size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1005840" y="5148072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346 Active Listings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4343400" y="4709160"/>
            <a:ext cx="3291840" cy="1005840"/>
          </a:xfrm>
          <a:prstGeom prst="roundRect">
            <a:avLst>
              <a:gd name="adj" fmla="val 7273"/>
            </a:avLst>
          </a:prstGeom>
          <a:solidFill>
            <a:srgbClr val="1B2740"/>
          </a:solidFill>
          <a:ln w="12700">
            <a:solidFill>
              <a:srgbClr val="1B274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26280" y="4818888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Occupancy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4526280" y="5148072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59% Average</a:t>
            </a:r>
            <a:endParaRPr lang="en-US" sz="1800" dirty="0"/>
          </a:p>
        </p:txBody>
      </p:sp>
      <p:sp>
        <p:nvSpPr>
          <p:cNvPr id="12" name="Shape 10"/>
          <p:cNvSpPr/>
          <p:nvPr/>
        </p:nvSpPr>
        <p:spPr>
          <a:xfrm>
            <a:off x="7863840" y="4709160"/>
            <a:ext cx="3291840" cy="1005840"/>
          </a:xfrm>
          <a:prstGeom prst="roundRect">
            <a:avLst>
              <a:gd name="adj" fmla="val 7273"/>
            </a:avLst>
          </a:prstGeom>
          <a:solidFill>
            <a:srgbClr val="1B2740"/>
          </a:solidFill>
          <a:ln w="12700">
            <a:solidFill>
              <a:srgbClr val="1B274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046720" y="4818888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Growth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8046720" y="5148072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9A2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+25.6% YoY</a:t>
            </a:r>
            <a:endParaRPr lang="en-US" sz="1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SUPPLY-SIDE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Property Type Distribution</a:t>
            </a:r>
            <a:endParaRPr lang="en-US" sz="28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548640" y="1463040"/>
          <a:ext cx="6309360" cy="39319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Shape 2"/>
          <p:cNvSpPr/>
          <p:nvPr/>
        </p:nvSpPr>
        <p:spPr>
          <a:xfrm>
            <a:off x="7086600" y="1463040"/>
            <a:ext cx="4526280" cy="1828800"/>
          </a:xfrm>
          <a:prstGeom prst="roundRect">
            <a:avLst>
              <a:gd name="adj" fmla="val 3500"/>
            </a:avLst>
          </a:prstGeom>
          <a:solidFill>
            <a:srgbClr val="141C2E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0" y="1600200"/>
            <a:ext cx="4069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Finding</a:t>
            </a:r>
            <a:endParaRPr lang="en-US" sz="1250" dirty="0"/>
          </a:p>
        </p:txBody>
      </p:sp>
      <p:sp>
        <p:nvSpPr>
          <p:cNvPr id="7" name="Text 4"/>
          <p:cNvSpPr/>
          <p:nvPr/>
        </p:nvSpPr>
        <p:spPr>
          <a:xfrm>
            <a:off x="7315200" y="1920240"/>
            <a:ext cx="40690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Dubbo's short-term rental supply is not dominated by studio apartments. Significant presence of family-oriented and small-team rental options.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7086600" y="3474720"/>
            <a:ext cx="4526280" cy="1920240"/>
          </a:xfrm>
          <a:prstGeom prst="roundRect">
            <a:avLst>
              <a:gd name="adj" fmla="val 3333"/>
            </a:avLst>
          </a:prstGeom>
          <a:solidFill>
            <a:srgbClr val="141C2E"/>
          </a:solidFill>
          <a:ln w="12700">
            <a:solidFill>
              <a:srgbClr val="D4B96A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0" y="3611880"/>
            <a:ext cx="4069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D4B9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Critical Insight</a:t>
            </a:r>
            <a:endParaRPr lang="en-US" sz="1250" dirty="0"/>
          </a:p>
        </p:txBody>
      </p:sp>
      <p:sp>
        <p:nvSpPr>
          <p:cNvPr id="10" name="Text 7"/>
          <p:cNvSpPr/>
          <p:nvPr/>
        </p:nvSpPr>
        <p:spPr>
          <a:xfrm>
            <a:off x="7315200" y="3931920"/>
            <a:ext cx="40690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48% of listings are 3–4 bedroom properties — ideal for families and work crews, directly aligned with the worker and medical demand segments.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Dubbo Airbnb Market Intelligence Report 2026</a:t>
            </a:r>
            <a:endParaRPr lang="en-US" sz="1000" dirty="0"/>
          </a:p>
        </p:txBody>
      </p:sp>
      <p:sp>
        <p:nvSpPr>
          <p:cNvPr id="12" name="Text 9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MICRO-LOCATION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Micro-Location &amp; Street-Level Analysis</a:t>
            </a:r>
            <a:endParaRPr lang="en-US" sz="280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17320"/>
          <a:ext cx="11064240" cy="2880360"/>
        </p:xfrm>
        <a:graphic>
          <a:graphicData uri="http://schemas.openxmlformats.org/drawingml/2006/table">
            <a:tbl>
              <a:tblPr/>
              <a:tblGrid>
                <a:gridCol w="4160520"/>
                <a:gridCol w="1417320"/>
                <a:gridCol w="1280160"/>
                <a:gridCol w="1417320"/>
                <a:gridCol w="1097280"/>
                <a:gridCol w="1691640"/>
              </a:tblGrid>
              <a:tr h="48006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Precinct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7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Airbnb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7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LTR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7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Cap. Growth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7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Risk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7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Strategy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740"/>
                    </a:solidFill>
                  </a:tcPr>
                </a:tc>
              </a:tr>
              <a:tr h="48006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Central Dubbo (Cadell/Bourke/Bultje St)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7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★★★★★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7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★★★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7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★★★★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7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★★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7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Airbnb-first / hybrid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740"/>
                    </a:solidFill>
                  </a:tcPr>
                </a:tc>
              </a:tr>
              <a:tr h="48006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South Dubbo (Macquarie/Tamworth/Darling St)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7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★★★★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7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★★★★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7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★★★★★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7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★★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7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Capital-growth / hybrid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740"/>
                    </a:solidFill>
                  </a:tcPr>
                </a:tc>
              </a:tr>
              <a:tr h="48006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West Dubbo / Delroy Park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7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★★★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7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★★★★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7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★★★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7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★★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7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Long-term-rental-first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740"/>
                    </a:solidFill>
                  </a:tcPr>
                </a:tc>
              </a:tr>
              <a:tr h="48006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Orana Heights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7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★★★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7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★★★★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7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★★★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7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★★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7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Long-term-rental-first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740"/>
                    </a:solidFill>
                  </a:tcPr>
                </a:tc>
              </a:tr>
              <a:tr h="480060"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North Dubbo / Brocklehurst (river pockets)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7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★★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7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★★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7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★★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7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★★★★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740"/>
                    </a:solidFill>
                  </a:tcPr>
                </a:tc>
                <a:tc>
                  <a:txBody>
                    <a:bodyPr/>
                    <a:lstStyle/>
                    <a:p>
                      <a:pPr algn="ctr" indent="0" marL="0">
                        <a:buNone/>
                      </a:pPr>
                      <a:r>
                        <a:rPr lang="en-US" sz="1100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Avoid until flood-verified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 anchor="ctr">
                    <a:lnL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141C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740"/>
                    </a:solidFill>
                  </a:tcPr>
                </a:tc>
              </a:tr>
            </a:tbl>
          </a:graphicData>
        </a:graphic>
      </p:graphicFrame>
      <p:sp>
        <p:nvSpPr>
          <p:cNvPr id="5" name="Shape 2"/>
          <p:cNvSpPr/>
          <p:nvPr/>
        </p:nvSpPr>
        <p:spPr>
          <a:xfrm>
            <a:off x="548640" y="1417320"/>
            <a:ext cx="11064240" cy="457200"/>
          </a:xfrm>
          <a:prstGeom prst="rect">
            <a:avLst/>
          </a:prstGeom>
          <a:solidFill>
            <a:srgbClr val="141C2E"/>
          </a:solidFill>
          <a:ln w="12700">
            <a:solidFill>
              <a:srgbClr val="141C2E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685800" y="1417320"/>
            <a:ext cx="4023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Precinct</a:t>
            </a:r>
            <a:endParaRPr lang="en-US" sz="1100" dirty="0"/>
          </a:p>
        </p:txBody>
      </p:sp>
      <p:sp>
        <p:nvSpPr>
          <p:cNvPr id="7" name="Shape 4"/>
          <p:cNvSpPr/>
          <p:nvPr/>
        </p:nvSpPr>
        <p:spPr>
          <a:xfrm>
            <a:off x="548640" y="4480560"/>
            <a:ext cx="5440680" cy="1051560"/>
          </a:xfrm>
          <a:prstGeom prst="roundRect">
            <a:avLst>
              <a:gd name="adj" fmla="val 6087"/>
            </a:avLst>
          </a:prstGeom>
          <a:solidFill>
            <a:srgbClr val="141C2E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77240" y="4617720"/>
            <a:ext cx="4983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 Picks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777240" y="4937760"/>
            <a:ext cx="4983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 Dubbo — best Airbnb/walkability. South Dubbo — best capital growth &amp; heritage appeal.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6172200" y="4480560"/>
            <a:ext cx="5440680" cy="1051560"/>
          </a:xfrm>
          <a:prstGeom prst="roundRect">
            <a:avLst>
              <a:gd name="adj" fmla="val 6087"/>
            </a:avLst>
          </a:prstGeom>
          <a:solidFill>
            <a:srgbClr val="141C2E"/>
          </a:solidFill>
          <a:ln w="12700">
            <a:solidFill>
              <a:srgbClr val="D4B96A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400800" y="4617720"/>
            <a:ext cx="4983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D4B9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Requires Caution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6400800" y="4937760"/>
            <a:ext cx="4983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North Dubbo / Brocklehurst river-confluence pockets — confirm current council flood classification before purchase.</a:t>
            </a:r>
            <a:endParaRPr lang="en-US" sz="1200" dirty="0"/>
          </a:p>
        </p:txBody>
      </p:sp>
      <p:sp>
        <p:nvSpPr>
          <p:cNvPr id="13" name="Text 10"/>
          <p:cNvSpPr/>
          <p:nvPr/>
        </p:nvSpPr>
        <p:spPr>
          <a:xfrm>
            <a:off x="548640" y="5669280"/>
            <a:ext cx="1106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Evidence gap: street-level crime/sale-price data was not publicly available at time of writing — treat as a precinct-level starting point and verify locally before committing capital.</a:t>
            </a:r>
            <a:endParaRPr lang="en-US" sz="1050" dirty="0"/>
          </a:p>
        </p:txBody>
      </p:sp>
      <p:sp>
        <p:nvSpPr>
          <p:cNvPr id="14" name="Text 11"/>
          <p:cNvSpPr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Dubbo Regional Council Flood Study, local market commentary</a:t>
            </a:r>
            <a:endParaRPr lang="en-US" sz="1000" dirty="0"/>
          </a:p>
        </p:txBody>
      </p:sp>
      <p:sp>
        <p:nvSpPr>
          <p:cNvPr id="15" name="Text 12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SUPPLY-SIDE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Landlord Profile: Business-Minded Operators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11064240" cy="1005840"/>
          </a:xfrm>
          <a:prstGeom prst="roundRect">
            <a:avLst>
              <a:gd name="adj" fmla="val 6364"/>
            </a:avLst>
          </a:prstGeom>
          <a:solidFill>
            <a:srgbClr val="141C2E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1600200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Operational Mindset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777240" y="1920240"/>
            <a:ext cx="1060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meaningful share of listings are available 271–365 days annually, indicating many landlords treat short-term rentals as a serious business rather than occasional income.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548640" y="2651760"/>
            <a:ext cx="2139696" cy="1051560"/>
          </a:xfrm>
          <a:prstGeom prst="roundRect">
            <a:avLst>
              <a:gd name="adj" fmla="val 5217"/>
            </a:avLst>
          </a:prstGeom>
          <a:solidFill>
            <a:srgbClr val="1B2740"/>
          </a:solidFill>
          <a:ln w="12700">
            <a:solidFill>
              <a:srgbClr val="1B274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58368" y="0"/>
            <a:ext cx="19202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Professional Cleaning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2798064" y="2651760"/>
            <a:ext cx="2139696" cy="1051560"/>
          </a:xfrm>
          <a:prstGeom prst="roundRect">
            <a:avLst>
              <a:gd name="adj" fmla="val 5217"/>
            </a:avLst>
          </a:prstGeom>
          <a:solidFill>
            <a:srgbClr val="1B2740"/>
          </a:solidFill>
          <a:ln w="12700">
            <a:solidFill>
              <a:srgbClr val="1B274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907792" y="0"/>
            <a:ext cx="19202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Linen &amp; Towel Services</a:t>
            </a:r>
            <a:endParaRPr lang="en-US" sz="1150" dirty="0"/>
          </a:p>
        </p:txBody>
      </p:sp>
      <p:sp>
        <p:nvSpPr>
          <p:cNvPr id="11" name="Shape 9"/>
          <p:cNvSpPr/>
          <p:nvPr/>
        </p:nvSpPr>
        <p:spPr>
          <a:xfrm>
            <a:off x="5047488" y="2651760"/>
            <a:ext cx="2139696" cy="1051560"/>
          </a:xfrm>
          <a:prstGeom prst="roundRect">
            <a:avLst>
              <a:gd name="adj" fmla="val 5217"/>
            </a:avLst>
          </a:prstGeom>
          <a:solidFill>
            <a:srgbClr val="1B2740"/>
          </a:solidFill>
          <a:ln w="12700">
            <a:solidFill>
              <a:srgbClr val="1B274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157216" y="0"/>
            <a:ext cx="19202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Maintenance &amp; Repairs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7296912" y="2651760"/>
            <a:ext cx="2139696" cy="1051560"/>
          </a:xfrm>
          <a:prstGeom prst="roundRect">
            <a:avLst>
              <a:gd name="adj" fmla="val 5217"/>
            </a:avLst>
          </a:prstGeom>
          <a:solidFill>
            <a:srgbClr val="1B2740"/>
          </a:solidFill>
          <a:ln w="12700">
            <a:solidFill>
              <a:srgbClr val="1B274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406640" y="0"/>
            <a:ext cx="19202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Concierge &amp; Hosting</a:t>
            </a:r>
            <a:endParaRPr lang="en-US" sz="1150" dirty="0"/>
          </a:p>
        </p:txBody>
      </p:sp>
      <p:sp>
        <p:nvSpPr>
          <p:cNvPr id="15" name="Shape 13"/>
          <p:cNvSpPr/>
          <p:nvPr/>
        </p:nvSpPr>
        <p:spPr>
          <a:xfrm>
            <a:off x="9546336" y="2651760"/>
            <a:ext cx="2139696" cy="1051560"/>
          </a:xfrm>
          <a:prstGeom prst="roundRect">
            <a:avLst>
              <a:gd name="adj" fmla="val 5217"/>
            </a:avLst>
          </a:prstGeom>
          <a:solidFill>
            <a:srgbClr val="1B2740"/>
          </a:solidFill>
          <a:ln w="12700">
            <a:solidFill>
              <a:srgbClr val="1B274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9656064" y="0"/>
            <a:ext cx="192024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Supply Management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548640" y="3977640"/>
            <a:ext cx="2697480" cy="1417320"/>
          </a:xfrm>
          <a:prstGeom prst="roundRect">
            <a:avLst>
              <a:gd name="adj" fmla="val 4516"/>
            </a:avLst>
          </a:prstGeom>
          <a:solidFill>
            <a:srgbClr val="212E4A"/>
          </a:solidFill>
          <a:ln w="12700">
            <a:solidFill>
              <a:srgbClr val="212E4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85800" y="4114800"/>
            <a:ext cx="2423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Maximize Occupancy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685800" y="4572000"/>
            <a:ext cx="2423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Strategic pricing and marketing to minimize vacancy days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3429000" y="3977640"/>
            <a:ext cx="2697480" cy="1417320"/>
          </a:xfrm>
          <a:prstGeom prst="roundRect">
            <a:avLst>
              <a:gd name="adj" fmla="val 4516"/>
            </a:avLst>
          </a:prstGeom>
          <a:solidFill>
            <a:srgbClr val="212E4A"/>
          </a:solidFill>
          <a:ln w="12700">
            <a:solidFill>
              <a:srgbClr val="212E4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566160" y="4114800"/>
            <a:ext cx="2423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Optimize Revenue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3566160" y="4572000"/>
            <a:ext cx="2423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Dynamic pricing, length-of-stay adjustments, add-on services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6309360" y="3977640"/>
            <a:ext cx="2697480" cy="1417320"/>
          </a:xfrm>
          <a:prstGeom prst="roundRect">
            <a:avLst>
              <a:gd name="adj" fmla="val 4516"/>
            </a:avLst>
          </a:prstGeom>
          <a:solidFill>
            <a:srgbClr val="212E4A"/>
          </a:solidFill>
          <a:ln w="12700">
            <a:solidFill>
              <a:srgbClr val="212E4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446520" y="4114800"/>
            <a:ext cx="2423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Streamline Operations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6446520" y="4572000"/>
            <a:ext cx="2423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Efficient cleaning turnover, automated check-in, maintenance systems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9189720" y="3977640"/>
            <a:ext cx="2697480" cy="1417320"/>
          </a:xfrm>
          <a:prstGeom prst="roundRect">
            <a:avLst>
              <a:gd name="adj" fmla="val 4516"/>
            </a:avLst>
          </a:prstGeom>
          <a:solidFill>
            <a:srgbClr val="212E4A"/>
          </a:solidFill>
          <a:ln w="12700">
            <a:solidFill>
              <a:srgbClr val="212E4A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9326880" y="4114800"/>
            <a:ext cx="2423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Enhance Guest Experience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9326880" y="4572000"/>
            <a:ext cx="24231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Reviews, amenities, local recommendations drive repeat bookings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548640" y="5577840"/>
            <a:ext cx="11064240" cy="868680"/>
          </a:xfrm>
          <a:prstGeom prst="roundRect">
            <a:avLst>
              <a:gd name="adj" fmla="val 7368"/>
            </a:avLst>
          </a:prstGeom>
          <a:solidFill>
            <a:srgbClr val="141C2E"/>
          </a:solidFill>
          <a:ln w="12700">
            <a:solidFill>
              <a:srgbClr val="D4B96A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777240" y="5715000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D4B9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Opportunity</a:t>
            </a:r>
            <a:endParaRPr lang="en-US" sz="1250" dirty="0"/>
          </a:p>
        </p:txBody>
      </p:sp>
      <p:sp>
        <p:nvSpPr>
          <p:cNvPr id="31" name="Text 29"/>
          <p:cNvSpPr/>
          <p:nvPr/>
        </p:nvSpPr>
        <p:spPr>
          <a:xfrm>
            <a:off x="777240" y="6035040"/>
            <a:ext cx="106070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high proportion of professional landlords creates strong demand for intermediary management services.</a:t>
            </a:r>
            <a:endParaRPr lang="en-US" sz="1200" dirty="0"/>
          </a:p>
        </p:txBody>
      </p:sp>
      <p:sp>
        <p:nvSpPr>
          <p:cNvPr id="32" name="Text 30"/>
          <p:cNvSpPr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Dubbo Airbnb Market Intelligence Report 2026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SOCIAL MEDIA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Public Discourse &amp; Market Sentiment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5440680" cy="2286000"/>
          </a:xfrm>
          <a:prstGeom prst="roundRect">
            <a:avLst>
              <a:gd name="adj" fmla="val 2800"/>
            </a:avLst>
          </a:prstGeom>
          <a:solidFill>
            <a:srgbClr val="141C2E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1600200"/>
            <a:ext cx="4983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Reddit &amp; Public Forums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777240" y="1920240"/>
            <a:ext cx="49834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Unlike hotspots like Byron Bay or Sydney, “Dubbo Airbnb” generates minimal public discussion on Reddit, X, and LinkedIn. This signals a practical, operations-focused market rather than hype-driven speculation. Where sentiment does surface, the common theme is housing-affordability concern and calls for stricter regulation.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6172200" y="1463040"/>
            <a:ext cx="5440680" cy="2286000"/>
          </a:xfrm>
          <a:prstGeom prst="roundRect">
            <a:avLst>
              <a:gd name="adj" fmla="val 2800"/>
            </a:avLst>
          </a:prstGeom>
          <a:solidFill>
            <a:srgbClr val="141C2E"/>
          </a:solidFill>
          <a:ln w="12700">
            <a:solidFill>
              <a:srgbClr val="D4B96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0" y="1600200"/>
            <a:ext cx="4983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D4B9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LinkedIn Discourse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6400800" y="1920240"/>
            <a:ext cx="49834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NSW's STRA rules are clear, stable, and mandatory statewide — favourable for regional investment. Dubbo Regional Council actively promotes its 2026 events calendar; Western NSW Health communicates its healthcare worker accommodation projects. A 2025 national trend also saw some investors shift toward long-term rentals due to operational burden.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48640" y="3931920"/>
            <a:ext cx="5440680" cy="1417320"/>
          </a:xfrm>
          <a:prstGeom prst="roundRect">
            <a:avLst>
              <a:gd name="adj" fmla="val 4516"/>
            </a:avLst>
          </a:prstGeom>
          <a:solidFill>
            <a:srgbClr val="141C2E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777240" y="4069080"/>
            <a:ext cx="4983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Housing Affordability Concerns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777240" y="4389120"/>
            <a:ext cx="49834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Independent analysis of comparable regional caps (e.g. Byron Bay) has found no measurable improvement in housing affordability a year after implementation — tempering how much weight this sentiment should carry.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172200" y="3931920"/>
            <a:ext cx="5440680" cy="1417320"/>
          </a:xfrm>
          <a:prstGeom prst="roundRect">
            <a:avLst>
              <a:gd name="adj" fmla="val 4516"/>
            </a:avLst>
          </a:prstGeom>
          <a:solidFill>
            <a:srgbClr val="141C2E"/>
          </a:solidFill>
          <a:ln w="12700">
            <a:solidFill>
              <a:srgbClr val="D4B96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00800" y="4069080"/>
            <a:ext cx="4983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D4B9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Positioning Strategy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6400800" y="4389120"/>
            <a:ext cx="49834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Businesses should emphasise “improving existing property efficiency” and “connecting local business and workforce” rather than encouraging residential conversion.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548640" y="5532120"/>
            <a:ext cx="11064240" cy="914400"/>
          </a:xfrm>
          <a:prstGeom prst="roundRect">
            <a:avLst>
              <a:gd name="adj" fmla="val 7000"/>
            </a:avLst>
          </a:prstGeom>
          <a:solidFill>
            <a:srgbClr val="141C2E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77240" y="5669280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Opportunity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777240" y="5989320"/>
            <a:ext cx="10607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divergence between public sentiment and professional/official channels creates demand for services positioned as workforce housing solutions and community economic development.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Airbnb NSW policy statements, Dubbo Regional Council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STRATEGIC IMPLICATIONS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Market Opportunities &amp; Recommendations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5440680" cy="1737360"/>
          </a:xfrm>
          <a:prstGeom prst="roundRect">
            <a:avLst>
              <a:gd name="adj" fmla="val 3684"/>
            </a:avLst>
          </a:prstGeom>
          <a:solidFill>
            <a:srgbClr val="141C2E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1600200"/>
            <a:ext cx="4983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Strengths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777240" y="1920240"/>
            <a:ext cx="49834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Year-Round Operations — majority of listings available 271–365 days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Mixed-Demand Structure — workers + medical + events + tourism</a:t>
            </a:r>
            <a:endParaRPr lang="en-US" sz="1200" dirty="0"/>
          </a:p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Revenue Growth — +25.6% YoY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6172200" y="1463040"/>
            <a:ext cx="5440680" cy="1737360"/>
          </a:xfrm>
          <a:prstGeom prst="roundRect">
            <a:avLst>
              <a:gd name="adj" fmla="val 3684"/>
            </a:avLst>
          </a:prstGeom>
          <a:solidFill>
            <a:srgbClr val="141C2E"/>
          </a:solidFill>
          <a:ln w="12700">
            <a:solidFill>
              <a:srgbClr val="D4B96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0" y="1600200"/>
            <a:ext cx="4983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D4B9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Opportunity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6400800" y="1920240"/>
            <a:ext cx="49834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Professional management services targeting business-minded landlords who want to maintain yields without operational burden.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48640" y="33832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Portfolio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548640" y="3749040"/>
            <a:ext cx="36118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Professional cleaning &amp; turnover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Linen &amp; supply management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Maintenance coordination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Guest communication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Dynamic pricing optimisation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4343400" y="338328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Segments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343400" y="3749040"/>
            <a:ext cx="36118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Short-term worker housing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Medical &amp; healthcare staff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Event &amp; festival attendees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Corporate business travel</a:t>
            </a:r>
            <a:endParaRPr lang="en-US" sz="1150" dirty="0"/>
          </a:p>
          <a:p>
            <a:pPr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Family tourism groups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8138160" y="338328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Considerations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8138160" y="3749040"/>
            <a:ext cx="347472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Data discrepancies require trend-focused analysis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Institutional supply will partially divert medical demand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Public sentiment favours workforce-housing positioning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Street-level picks are precinct-level — verify locally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548640" y="5486400"/>
            <a:ext cx="11064240" cy="777240"/>
          </a:xfrm>
          <a:prstGeom prst="roundRect">
            <a:avLst>
              <a:gd name="adj" fmla="val 8235"/>
            </a:avLst>
          </a:prstGeom>
          <a:solidFill>
            <a:srgbClr val="141C2E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777240" y="5623560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Positioning Strategy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777240" y="5943600"/>
            <a:ext cx="10607040" cy="137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Emphasise service efficiency, local business connection, and workforce housing solutions rather than residential conversion.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548640" y="6309360"/>
            <a:ext cx="110642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Disclaimer: This report was generated with AI assistance. Data, figures, and named projects may contain errors or become outdated — verify independently before making investment or business decisions.</a:t>
            </a:r>
            <a:endParaRPr lang="en-US" sz="800" dirty="0"/>
          </a:p>
        </p:txBody>
      </p:sp>
      <p:sp>
        <p:nvSpPr>
          <p:cNvPr id="20" name="Text 18"/>
          <p:cNvSpPr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Dubbo Airbnb Market Intelligence Report 2026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621792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Navigation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548640" y="1371600"/>
            <a:ext cx="5440680" cy="1188720"/>
          </a:xfrm>
          <a:prstGeom prst="roundRect">
            <a:avLst>
              <a:gd name="adj" fmla="val 6154"/>
            </a:avLst>
          </a:prstGeom>
          <a:solidFill>
            <a:srgbClr val="1B2740"/>
          </a:solidFill>
          <a:ln w="12700">
            <a:solidFill>
              <a:srgbClr val="1B274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31520" y="1481328"/>
            <a:ext cx="914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C9A2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1600200" y="1499616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Executive Summary</a:t>
            </a:r>
            <a:endParaRPr lang="en-US" sz="1350" dirty="0"/>
          </a:p>
        </p:txBody>
      </p:sp>
      <p:sp>
        <p:nvSpPr>
          <p:cNvPr id="6" name="Text 4"/>
          <p:cNvSpPr/>
          <p:nvPr/>
        </p:nvSpPr>
        <p:spPr>
          <a:xfrm>
            <a:off x="1600200" y="1874520"/>
            <a:ext cx="4206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Headline stats and the core strategic opportunity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6172200" y="1371600"/>
            <a:ext cx="5440680" cy="1188720"/>
          </a:xfrm>
          <a:prstGeom prst="roundRect">
            <a:avLst>
              <a:gd name="adj" fmla="val 6154"/>
            </a:avLst>
          </a:prstGeom>
          <a:solidFill>
            <a:srgbClr val="1B2740"/>
          </a:solidFill>
          <a:ln w="12700">
            <a:solidFill>
              <a:srgbClr val="1B274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355080" y="1481328"/>
            <a:ext cx="914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C9A2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7223760" y="1499616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Overview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7223760" y="1874520"/>
            <a:ext cx="4206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metrics from multiple data platforms revealing Dubbo's year-round operational characteristics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548640" y="2697480"/>
            <a:ext cx="5440680" cy="1188720"/>
          </a:xfrm>
          <a:prstGeom prst="roundRect">
            <a:avLst>
              <a:gd name="adj" fmla="val 6154"/>
            </a:avLst>
          </a:prstGeom>
          <a:solidFill>
            <a:srgbClr val="1B2740"/>
          </a:solidFill>
          <a:ln w="12700">
            <a:solidFill>
              <a:srgbClr val="1B274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731520" y="2807208"/>
            <a:ext cx="914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C9A2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1600200" y="2825496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Demand Structure Analysis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1600200" y="3200400"/>
            <a:ext cx="4206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Multi-segment demand from workers, medical staff, events, and tourism creating market stability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6172200" y="2697480"/>
            <a:ext cx="5440680" cy="1188720"/>
          </a:xfrm>
          <a:prstGeom prst="roundRect">
            <a:avLst>
              <a:gd name="adj" fmla="val 6154"/>
            </a:avLst>
          </a:prstGeom>
          <a:solidFill>
            <a:srgbClr val="1B2740"/>
          </a:solidFill>
          <a:ln w="12700">
            <a:solidFill>
              <a:srgbClr val="1B274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355080" y="2807208"/>
            <a:ext cx="914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C9A2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7223760" y="2825496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Supply-Side Characteristics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7223760" y="3200400"/>
            <a:ext cx="4206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Property type distribution and business-minded landlord profiles driving professional services demand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48640" y="4023360"/>
            <a:ext cx="5440680" cy="1188720"/>
          </a:xfrm>
          <a:prstGeom prst="roundRect">
            <a:avLst>
              <a:gd name="adj" fmla="val 6154"/>
            </a:avLst>
          </a:prstGeom>
          <a:solidFill>
            <a:srgbClr val="1B2740"/>
          </a:solidFill>
          <a:ln w="12700">
            <a:solidFill>
              <a:srgbClr val="1B274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31520" y="4133088"/>
            <a:ext cx="914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C9A2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05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1600200" y="4151376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Micro-Location Analysis</a:t>
            </a:r>
            <a:endParaRPr lang="en-US" sz="1350" dirty="0"/>
          </a:p>
        </p:txBody>
      </p:sp>
      <p:sp>
        <p:nvSpPr>
          <p:cNvPr id="22" name="Text 20"/>
          <p:cNvSpPr/>
          <p:nvPr/>
        </p:nvSpPr>
        <p:spPr>
          <a:xfrm>
            <a:off x="1600200" y="4526280"/>
            <a:ext cx="4206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Precinct and street-level breakdown of Airbnb, long-term rental, and capital-growth potential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6172200" y="4023360"/>
            <a:ext cx="5440680" cy="1188720"/>
          </a:xfrm>
          <a:prstGeom prst="roundRect">
            <a:avLst>
              <a:gd name="adj" fmla="val 6154"/>
            </a:avLst>
          </a:prstGeom>
          <a:solidFill>
            <a:srgbClr val="1B2740"/>
          </a:solidFill>
          <a:ln w="12700">
            <a:solidFill>
              <a:srgbClr val="1B274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355080" y="4133088"/>
            <a:ext cx="914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C9A2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06</a:t>
            </a:r>
            <a:endParaRPr lang="en-US" sz="2000" dirty="0"/>
          </a:p>
        </p:txBody>
      </p:sp>
      <p:sp>
        <p:nvSpPr>
          <p:cNvPr id="25" name="Text 23"/>
          <p:cNvSpPr/>
          <p:nvPr/>
        </p:nvSpPr>
        <p:spPr>
          <a:xfrm>
            <a:off x="7223760" y="4151376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Social Media Insights</a:t>
            </a:r>
            <a:endParaRPr lang="en-US" sz="1350" dirty="0"/>
          </a:p>
        </p:txBody>
      </p:sp>
      <p:sp>
        <p:nvSpPr>
          <p:cNvPr id="26" name="Text 24"/>
          <p:cNvSpPr/>
          <p:nvPr/>
        </p:nvSpPr>
        <p:spPr>
          <a:xfrm>
            <a:off x="7223760" y="4526280"/>
            <a:ext cx="4206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discourse analysis revealing practical, operations-focused market sentiment</a:t>
            </a:r>
            <a:endParaRPr lang="en-US" sz="1000" dirty="0"/>
          </a:p>
        </p:txBody>
      </p:sp>
      <p:sp>
        <p:nvSpPr>
          <p:cNvPr id="27" name="Shape 25"/>
          <p:cNvSpPr/>
          <p:nvPr/>
        </p:nvSpPr>
        <p:spPr>
          <a:xfrm>
            <a:off x="548640" y="5349240"/>
            <a:ext cx="5440680" cy="1188720"/>
          </a:xfrm>
          <a:prstGeom prst="roundRect">
            <a:avLst>
              <a:gd name="adj" fmla="val 6154"/>
            </a:avLst>
          </a:prstGeom>
          <a:solidFill>
            <a:srgbClr val="1B2740"/>
          </a:solidFill>
          <a:ln w="12700">
            <a:solidFill>
              <a:srgbClr val="1B274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31520" y="5458968"/>
            <a:ext cx="914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C9A2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07</a:t>
            </a:r>
            <a:endParaRPr lang="en-US" sz="2000" dirty="0"/>
          </a:p>
        </p:txBody>
      </p:sp>
      <p:sp>
        <p:nvSpPr>
          <p:cNvPr id="29" name="Text 27"/>
          <p:cNvSpPr/>
          <p:nvPr/>
        </p:nvSpPr>
        <p:spPr>
          <a:xfrm>
            <a:off x="1600200" y="5477256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Strategic Implications</a:t>
            </a:r>
            <a:endParaRPr lang="en-US" sz="1350" dirty="0"/>
          </a:p>
        </p:txBody>
      </p:sp>
      <p:sp>
        <p:nvSpPr>
          <p:cNvPr id="30" name="Text 28"/>
          <p:cNvSpPr/>
          <p:nvPr/>
        </p:nvSpPr>
        <p:spPr>
          <a:xfrm>
            <a:off x="1600200" y="5852160"/>
            <a:ext cx="4206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Actionable recommendations for professional management services targeting Dubbo's unique market dynamics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Executive Summary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3520440" cy="1371600"/>
          </a:xfrm>
          <a:prstGeom prst="roundRect">
            <a:avLst>
              <a:gd name="adj" fmla="val 5333"/>
            </a:avLst>
          </a:prstGeom>
          <a:solidFill>
            <a:srgbClr val="1B2740"/>
          </a:solidFill>
          <a:ln w="12700">
            <a:solidFill>
              <a:srgbClr val="1B274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1737360"/>
            <a:ext cx="3063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C9A2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346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777240" y="2423160"/>
            <a:ext cx="3063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Listings (AirDNA)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297680" y="1554480"/>
            <a:ext cx="3520440" cy="1371600"/>
          </a:xfrm>
          <a:prstGeom prst="roundRect">
            <a:avLst>
              <a:gd name="adj" fmla="val 5333"/>
            </a:avLst>
          </a:prstGeom>
          <a:solidFill>
            <a:srgbClr val="1B2740"/>
          </a:solidFill>
          <a:ln w="12700">
            <a:solidFill>
              <a:srgbClr val="1B274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26280" y="1737360"/>
            <a:ext cx="3063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C9A2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48.5%–59%</a:t>
            </a:r>
            <a:endParaRPr lang="en-US" sz="3000" dirty="0"/>
          </a:p>
        </p:txBody>
      </p:sp>
      <p:sp>
        <p:nvSpPr>
          <p:cNvPr id="9" name="Text 7"/>
          <p:cNvSpPr/>
          <p:nvPr/>
        </p:nvSpPr>
        <p:spPr>
          <a:xfrm>
            <a:off x="4526280" y="2423160"/>
            <a:ext cx="3063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Occupancy (platform range)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8046720" y="1554480"/>
            <a:ext cx="3520440" cy="1371600"/>
          </a:xfrm>
          <a:prstGeom prst="roundRect">
            <a:avLst>
              <a:gd name="adj" fmla="val 5333"/>
            </a:avLst>
          </a:prstGeom>
          <a:solidFill>
            <a:srgbClr val="1B2740"/>
          </a:solidFill>
          <a:ln w="12700">
            <a:solidFill>
              <a:srgbClr val="1B274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75320" y="1737360"/>
            <a:ext cx="3063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C9A24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+25.6%</a:t>
            </a:r>
            <a:endParaRPr lang="en-US" sz="3000" dirty="0"/>
          </a:p>
        </p:txBody>
      </p:sp>
      <p:sp>
        <p:nvSpPr>
          <p:cNvPr id="12" name="Text 10"/>
          <p:cNvSpPr/>
          <p:nvPr/>
        </p:nvSpPr>
        <p:spPr>
          <a:xfrm>
            <a:off x="8275320" y="2423160"/>
            <a:ext cx="3063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Revenue Growth YoY (AirROI)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548640" y="3200400"/>
            <a:ext cx="11064240" cy="2743200"/>
          </a:xfrm>
          <a:prstGeom prst="roundRect">
            <a:avLst>
              <a:gd name="adj" fmla="val 2333"/>
            </a:avLst>
          </a:prstGeom>
          <a:solidFill>
            <a:srgbClr val="141C2E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77240" y="3337560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Opportunity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777240" y="3657600"/>
            <a:ext cx="1060704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Dubbo's short-term rental market is not a single-driver tourist economy — a hospital-anchored medical demand base, an emerging renewable-energy construction workforce, and a council-backed events calendar together produce a genuinely mixed-demand structure. The core strategic opportunity is professional short-term-rental management services aimed at the large share of business-minded landlords already operating near-year-round, who want to lift yield without absorbing more operational burden.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Dubbo Airbnb Market Intelligence Report 2026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MARKET OVERVIEW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Metrics &amp; Platform Comparison</a:t>
            </a:r>
            <a:endParaRPr lang="en-US" sz="28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548640" y="1463040"/>
          <a:ext cx="6309360" cy="393192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Shape 2"/>
          <p:cNvSpPr/>
          <p:nvPr/>
        </p:nvSpPr>
        <p:spPr>
          <a:xfrm>
            <a:off x="7086600" y="1463040"/>
            <a:ext cx="4526280" cy="1234440"/>
          </a:xfrm>
          <a:prstGeom prst="roundRect">
            <a:avLst>
              <a:gd name="adj" fmla="val 5926"/>
            </a:avLst>
          </a:prstGeom>
          <a:solidFill>
            <a:srgbClr val="1B2740"/>
          </a:solidFill>
          <a:ln w="12700">
            <a:solidFill>
              <a:srgbClr val="1B2740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269480" y="1572768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AirDNA Data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7269480" y="1920240"/>
            <a:ext cx="411480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Listings: 346    Occupancy: 59%    Growth: +8%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7086600" y="2834640"/>
            <a:ext cx="4526280" cy="1417320"/>
          </a:xfrm>
          <a:prstGeom prst="roundRect">
            <a:avLst>
              <a:gd name="adj" fmla="val 5161"/>
            </a:avLst>
          </a:prstGeom>
          <a:solidFill>
            <a:srgbClr val="1B2740"/>
          </a:solidFill>
          <a:ln w="12700">
            <a:solidFill>
              <a:srgbClr val="1B2740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269480" y="2944368"/>
            <a:ext cx="4114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AirROI Data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7269480" y="3291840"/>
            <a:ext cx="4114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Listings: 164    ADR: AUD 217    Occupancy: 48.5%    Revenue Growth: +25.6%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7086600" y="4434840"/>
            <a:ext cx="4526280" cy="1600200"/>
          </a:xfrm>
          <a:prstGeom prst="roundRect">
            <a:avLst>
              <a:gd name="adj" fmla="val 4000"/>
            </a:avLst>
          </a:prstGeom>
          <a:solidFill>
            <a:srgbClr val="141C2E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7315200" y="4572000"/>
            <a:ext cx="4069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Insight</a:t>
            </a:r>
            <a:endParaRPr lang="en-US" sz="1250" dirty="0"/>
          </a:p>
        </p:txBody>
      </p:sp>
      <p:sp>
        <p:nvSpPr>
          <p:cNvPr id="13" name="Text 10"/>
          <p:cNvSpPr/>
          <p:nvPr/>
        </p:nvSpPr>
        <p:spPr>
          <a:xfrm>
            <a:off x="7315200" y="4892040"/>
            <a:ext cx="40690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Significant data discrepancies highlight the need for trend analysis over absolute values.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548640" y="5532120"/>
            <a:ext cx="11064240" cy="914400"/>
          </a:xfrm>
          <a:prstGeom prst="roundRect">
            <a:avLst>
              <a:gd name="adj" fmla="val 7000"/>
            </a:avLst>
          </a:prstGeom>
          <a:solidFill>
            <a:srgbClr val="141C2E"/>
          </a:solidFill>
          <a:ln w="12700">
            <a:solidFill>
              <a:srgbClr val="D4B96A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777240" y="5669280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D4B9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Characteristic</a:t>
            </a:r>
            <a:endParaRPr lang="en-US" sz="1250" dirty="0"/>
          </a:p>
        </p:txBody>
      </p:sp>
      <p:sp>
        <p:nvSpPr>
          <p:cNvPr id="16" name="Text 13"/>
          <p:cNvSpPr/>
          <p:nvPr/>
        </p:nvSpPr>
        <p:spPr>
          <a:xfrm>
            <a:off x="777240" y="5989320"/>
            <a:ext cx="106070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meaningful share of listings are available 271–365 days annually, indicating a year-round operational market rather than pure holiday rentals.</a:t>
            </a:r>
            <a:endParaRPr lang="en-US" sz="1200" dirty="0"/>
          </a:p>
        </p:txBody>
      </p:sp>
      <p:sp>
        <p:nvSpPr>
          <p:cNvPr id="17" name="Text 14"/>
          <p:cNvSpPr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AirDNA, AirROI 2026</a:t>
            </a:r>
            <a:endParaRPr lang="en-US" sz="1000" dirty="0"/>
          </a:p>
        </p:txBody>
      </p:sp>
      <p:sp>
        <p:nvSpPr>
          <p:cNvPr id="18" name="Text 15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MARKET OVERVIEW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Data Discrepancies Matter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11064240" cy="1051560"/>
          </a:xfrm>
          <a:prstGeom prst="roundRect">
            <a:avLst>
              <a:gd name="adj" fmla="val 6087"/>
            </a:avLst>
          </a:prstGeom>
          <a:solidFill>
            <a:srgbClr val="141C2E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1600200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Challenge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777240" y="1920240"/>
            <a:ext cx="106070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major platforms show vastly different absolute values for the same market. AirDNA reports 346 active listings while AirROI shows only 164 — a gap of over 100%.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548640" y="2697480"/>
            <a:ext cx="5440680" cy="1005840"/>
          </a:xfrm>
          <a:prstGeom prst="roundRect">
            <a:avLst>
              <a:gd name="adj" fmla="val 6364"/>
            </a:avLst>
          </a:prstGeom>
          <a:solidFill>
            <a:srgbClr val="1B2740"/>
          </a:solidFill>
          <a:ln w="12700">
            <a:solidFill>
              <a:srgbClr val="1B2740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31520" y="2999232"/>
            <a:ext cx="402336" cy="402336"/>
          </a:xfrm>
          <a:prstGeom prst="ellipse">
            <a:avLst/>
          </a:prstGeom>
          <a:solidFill>
            <a:srgbClr val="C9A24B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731520" y="2999232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12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280160" y="2807208"/>
            <a:ext cx="4526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Geographic Scope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1280160" y="3154680"/>
            <a:ext cx="4526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AirDNA covers Dubbo Regional Council; AirROI focuses on urban Dubbo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6172200" y="2697480"/>
            <a:ext cx="5440680" cy="1005840"/>
          </a:xfrm>
          <a:prstGeom prst="roundRect">
            <a:avLst>
              <a:gd name="adj" fmla="val 6364"/>
            </a:avLst>
          </a:prstGeom>
          <a:solidFill>
            <a:srgbClr val="1B2740"/>
          </a:solidFill>
          <a:ln w="12700">
            <a:solidFill>
              <a:srgbClr val="1B274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355080" y="2999232"/>
            <a:ext cx="402336" cy="402336"/>
          </a:xfrm>
          <a:prstGeom prst="ellipse">
            <a:avLst/>
          </a:prstGeom>
          <a:solidFill>
            <a:srgbClr val="C9A24B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355080" y="2999232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12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903720" y="2807208"/>
            <a:ext cx="4526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Definition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903720" y="3154680"/>
            <a:ext cx="4526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Different criteria for “active” listings (bookable days, recent activity)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548640" y="3840480"/>
            <a:ext cx="5440680" cy="1005840"/>
          </a:xfrm>
          <a:prstGeom prst="roundRect">
            <a:avLst>
              <a:gd name="adj" fmla="val 6364"/>
            </a:avLst>
          </a:prstGeom>
          <a:solidFill>
            <a:srgbClr val="1B2740"/>
          </a:solidFill>
          <a:ln w="12700">
            <a:solidFill>
              <a:srgbClr val="1B2740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31520" y="4142232"/>
            <a:ext cx="402336" cy="402336"/>
          </a:xfrm>
          <a:prstGeom prst="ellipse">
            <a:avLst/>
          </a:prstGeom>
          <a:solidFill>
            <a:srgbClr val="C9A24B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731520" y="4142232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12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1280160" y="3950208"/>
            <a:ext cx="4526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Sample Period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1280160" y="4297680"/>
            <a:ext cx="4526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collection timing affects seasonal property availability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6172200" y="3840480"/>
            <a:ext cx="5440680" cy="1005840"/>
          </a:xfrm>
          <a:prstGeom prst="roundRect">
            <a:avLst>
              <a:gd name="adj" fmla="val 6364"/>
            </a:avLst>
          </a:prstGeom>
          <a:solidFill>
            <a:srgbClr val="1B2740"/>
          </a:solidFill>
          <a:ln w="12700">
            <a:solidFill>
              <a:srgbClr val="1B2740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355080" y="4142232"/>
            <a:ext cx="402336" cy="402336"/>
          </a:xfrm>
          <a:prstGeom prst="ellipse">
            <a:avLst/>
          </a:prstGeom>
          <a:solidFill>
            <a:srgbClr val="C9A24B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355080" y="4142232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B12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6903720" y="3950208"/>
            <a:ext cx="4526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Coverage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6903720" y="4297680"/>
            <a:ext cx="45262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Varying access to Airbnb, Booking.com, and other OTA data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548640" y="5166360"/>
            <a:ext cx="11064240" cy="1188720"/>
          </a:xfrm>
          <a:prstGeom prst="roundRect">
            <a:avLst>
              <a:gd name="adj" fmla="val 5385"/>
            </a:avLst>
          </a:prstGeom>
          <a:solidFill>
            <a:srgbClr val="141C2E"/>
          </a:solidFill>
          <a:ln w="12700">
            <a:solidFill>
              <a:srgbClr val="D4B96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777240" y="5303520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D4B9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Strategic Recommendation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777240" y="5623560"/>
            <a:ext cx="10607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multiple data sources for cross-validation. Prioritise trend direction and relative comparisons over absolute figures — both platforms agree on growing inventory, improving occupancy, and strong revenue growth.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AirDNA, AirROI 2026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DEMAND STRUCTURE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Multi-Segment Market Dynamics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508760"/>
            <a:ext cx="2697480" cy="3566160"/>
          </a:xfrm>
          <a:prstGeom prst="roundRect">
            <a:avLst>
              <a:gd name="adj" fmla="val 2712"/>
            </a:avLst>
          </a:prstGeom>
          <a:solidFill>
            <a:srgbClr val="1B2740"/>
          </a:solidFill>
          <a:ln w="12700">
            <a:solidFill>
              <a:srgbClr val="1B27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31520" y="1737360"/>
            <a:ext cx="457200" cy="457200"/>
          </a:xfrm>
          <a:prstGeom prst="ellipse">
            <a:avLst/>
          </a:prstGeom>
          <a:solidFill>
            <a:srgbClr val="C9A24B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731520" y="17373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2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731520" y="2377440"/>
            <a:ext cx="2331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Short-Term Workers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731520" y="3017520"/>
            <a:ext cx="23317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Construction and project-based workforce requiring accommodation before project commencement. Stable, non-seasonal demand.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3429000" y="1508760"/>
            <a:ext cx="2697480" cy="3566160"/>
          </a:xfrm>
          <a:prstGeom prst="roundRect">
            <a:avLst>
              <a:gd name="adj" fmla="val 2712"/>
            </a:avLst>
          </a:prstGeom>
          <a:solidFill>
            <a:srgbClr val="1B2740"/>
          </a:solidFill>
          <a:ln w="12700">
            <a:solidFill>
              <a:srgbClr val="1B274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611880" y="1737360"/>
            <a:ext cx="457200" cy="457200"/>
          </a:xfrm>
          <a:prstGeom prst="ellipse">
            <a:avLst/>
          </a:prstGeom>
          <a:solidFill>
            <a:srgbClr val="C9A24B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11880" y="17373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2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3611880" y="2377440"/>
            <a:ext cx="2331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&amp; Healthcare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3611880" y="3017520"/>
            <a:ext cx="23317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Healthcare workers, visiting specialists, and patient families. Sustained demand with institutional supply emerging.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309360" y="1508760"/>
            <a:ext cx="2697480" cy="3566160"/>
          </a:xfrm>
          <a:prstGeom prst="roundRect">
            <a:avLst>
              <a:gd name="adj" fmla="val 2712"/>
            </a:avLst>
          </a:prstGeom>
          <a:solidFill>
            <a:srgbClr val="1B2740"/>
          </a:solidFill>
          <a:ln w="12700">
            <a:solidFill>
              <a:srgbClr val="1B274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492240" y="1737360"/>
            <a:ext cx="457200" cy="457200"/>
          </a:xfrm>
          <a:prstGeom prst="ellipse">
            <a:avLst/>
          </a:prstGeom>
          <a:solidFill>
            <a:srgbClr val="C9A24B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92240" y="17373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2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1800" dirty="0"/>
          </a:p>
        </p:txBody>
      </p:sp>
      <p:sp>
        <p:nvSpPr>
          <p:cNvPr id="17" name="Text 15"/>
          <p:cNvSpPr/>
          <p:nvPr/>
        </p:nvSpPr>
        <p:spPr>
          <a:xfrm>
            <a:off x="6492240" y="2377440"/>
            <a:ext cx="2331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Events &amp; Festivals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6492240" y="3017520"/>
            <a:ext cx="23317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 activities including markets, exhibitions, performances. Continuous traffic flow throughout the year.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9189720" y="1508760"/>
            <a:ext cx="2697480" cy="3566160"/>
          </a:xfrm>
          <a:prstGeom prst="roundRect">
            <a:avLst>
              <a:gd name="adj" fmla="val 2712"/>
            </a:avLst>
          </a:prstGeom>
          <a:solidFill>
            <a:srgbClr val="1B2740"/>
          </a:solidFill>
          <a:ln w="12700">
            <a:solidFill>
              <a:srgbClr val="1B274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372600" y="1737360"/>
            <a:ext cx="457200" cy="457200"/>
          </a:xfrm>
          <a:prstGeom prst="ellipse">
            <a:avLst/>
          </a:prstGeom>
          <a:solidFill>
            <a:srgbClr val="C9A24B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372600" y="173736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0B122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9372600" y="2377440"/>
            <a:ext cx="23317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Traditional Tourism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9372600" y="3017520"/>
            <a:ext cx="2331720" cy="1920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Zoo visitors and leisure travelers. Complements other demand segments rather than dominating.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548640" y="5257800"/>
            <a:ext cx="11064240" cy="1097280"/>
          </a:xfrm>
          <a:prstGeom prst="roundRect">
            <a:avLst>
              <a:gd name="adj" fmla="val 5833"/>
            </a:avLst>
          </a:prstGeom>
          <a:solidFill>
            <a:srgbClr val="141C2E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77240" y="5394960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Advantage</a:t>
            </a:r>
            <a:endParaRPr lang="en-US" sz="1250" dirty="0"/>
          </a:p>
        </p:txBody>
      </p:sp>
      <p:sp>
        <p:nvSpPr>
          <p:cNvPr id="26" name="Text 24"/>
          <p:cNvSpPr/>
          <p:nvPr/>
        </p:nvSpPr>
        <p:spPr>
          <a:xfrm>
            <a:off x="777240" y="5715000"/>
            <a:ext cx="10607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Unlike pure coastal tourist towns, Dubbo's mixed-demand structure provides stability and reduces seasonal volatility.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Dubbo Airbnb Market Intelligence Report 2026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DEMAND STRUCTURE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Short-Term Worker Accommodation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11064240" cy="1005840"/>
          </a:xfrm>
          <a:prstGeom prst="roundRect">
            <a:avLst>
              <a:gd name="adj" fmla="val 6364"/>
            </a:avLst>
          </a:prstGeom>
          <a:solidFill>
            <a:srgbClr val="141C2E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1600200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Driver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777240" y="1920240"/>
            <a:ext cx="10607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Central-West Orana Renewable Energy Zone is expected to attract up to $25B in private investment and support ~1,850 direct construction jobs annually. NSW legislation now allows temporary workforce accommodation for renewable projects within REZ council areas, including Dubbo.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548640" y="2651760"/>
            <a:ext cx="2697480" cy="1600200"/>
          </a:xfrm>
          <a:prstGeom prst="roundRect">
            <a:avLst>
              <a:gd name="adj" fmla="val 4000"/>
            </a:avLst>
          </a:prstGeom>
          <a:solidFill>
            <a:srgbClr val="1B2740"/>
          </a:solidFill>
          <a:ln w="12700">
            <a:solidFill>
              <a:srgbClr val="1B274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13232" y="2788920"/>
            <a:ext cx="23682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Property Types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713232" y="3246120"/>
            <a:ext cx="236829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3–4 bedroom properties ideal for crew housing; shared spaces reduce per-person cost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429000" y="2651760"/>
            <a:ext cx="2697480" cy="1600200"/>
          </a:xfrm>
          <a:prstGeom prst="roundRect">
            <a:avLst>
              <a:gd name="adj" fmla="val 4000"/>
            </a:avLst>
          </a:prstGeom>
          <a:solidFill>
            <a:srgbClr val="1B2740"/>
          </a:solidFill>
          <a:ln w="12700">
            <a:solidFill>
              <a:srgbClr val="1B274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593592" y="2788920"/>
            <a:ext cx="23682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Amenities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3593592" y="3246120"/>
            <a:ext cx="236829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kitchens, laundry facilities, parking spaces, reliable WiFi for remote work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309360" y="2651760"/>
            <a:ext cx="2697480" cy="1600200"/>
          </a:xfrm>
          <a:prstGeom prst="roundRect">
            <a:avLst>
              <a:gd name="adj" fmla="val 4000"/>
            </a:avLst>
          </a:prstGeom>
          <a:solidFill>
            <a:srgbClr val="1B2740"/>
          </a:solidFill>
          <a:ln w="12700">
            <a:solidFill>
              <a:srgbClr val="1B274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73952" y="2788920"/>
            <a:ext cx="23682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Booking Patterns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6473952" y="3246120"/>
            <a:ext cx="236829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Advance bookings aligned with project timelines; flexible cancellation valued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9189720" y="2651760"/>
            <a:ext cx="2697480" cy="1600200"/>
          </a:xfrm>
          <a:prstGeom prst="roundRect">
            <a:avLst>
              <a:gd name="adj" fmla="val 4000"/>
            </a:avLst>
          </a:prstGeom>
          <a:solidFill>
            <a:srgbClr val="1B2740"/>
          </a:solidFill>
          <a:ln w="12700">
            <a:solidFill>
              <a:srgbClr val="1B274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354312" y="2788920"/>
            <a:ext cx="236829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Corporate Billing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9354312" y="3246120"/>
            <a:ext cx="2368296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Invoice-friendly payment options and tax documentation for employer reimbursement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48640" y="443484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Target Segments:  Construction crews · Engineering consultants · Project managers · Trade specialists</a:t>
            </a:r>
            <a:endParaRPr lang="en-US" sz="1250" dirty="0"/>
          </a:p>
        </p:txBody>
      </p:sp>
      <p:sp>
        <p:nvSpPr>
          <p:cNvPr id="20" name="Shape 18"/>
          <p:cNvSpPr/>
          <p:nvPr/>
        </p:nvSpPr>
        <p:spPr>
          <a:xfrm>
            <a:off x="548640" y="5029200"/>
            <a:ext cx="11064240" cy="1325880"/>
          </a:xfrm>
          <a:prstGeom prst="roundRect">
            <a:avLst>
              <a:gd name="adj" fmla="val 4828"/>
            </a:avLst>
          </a:prstGeom>
          <a:solidFill>
            <a:srgbClr val="141C2E"/>
          </a:solidFill>
          <a:ln w="12700">
            <a:solidFill>
              <a:srgbClr val="D4B96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777240" y="5166360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D4B9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Opportunity</a:t>
            </a:r>
            <a:endParaRPr lang="en-US" sz="1250" dirty="0"/>
          </a:p>
        </p:txBody>
      </p:sp>
      <p:sp>
        <p:nvSpPr>
          <p:cNvPr id="22" name="Text 20"/>
          <p:cNvSpPr/>
          <p:nvPr/>
        </p:nvSpPr>
        <p:spPr>
          <a:xfrm>
            <a:off x="777240" y="5486400"/>
            <a:ext cx="10607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 properties as “workforce-ready accommodation” with corporate-friendly terms and extended-stay discounts. Key advantage: non-seasonal, predictable demand with extended stays (weeks to months).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EnergyCo, Dubbo Regional Council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DEMAND STRUCTURE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Medical &amp; Healthcare Accommodation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6720840" cy="1737360"/>
          </a:xfrm>
          <a:prstGeom prst="roundRect">
            <a:avLst>
              <a:gd name="adj" fmla="val 3684"/>
            </a:avLst>
          </a:prstGeom>
          <a:solidFill>
            <a:srgbClr val="141C2E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1600200"/>
            <a:ext cx="6263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Development — Dubbo Key Health Worker Accommodation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777240" y="1920240"/>
            <a:ext cx="62636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self-contained, one-bedroom units for nursing, medical and allied health staff, built on a vacant block of the Dubbo Hospital campus. Part of a $24.7M Western NSW tranche of the state's $200.1M Key Health Worker Accommodation program.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822960" y="3429000"/>
            <a:ext cx="6172200" cy="0"/>
          </a:xfrm>
          <a:prstGeom prst="line">
            <a:avLst/>
          </a:prstGeom>
          <a:noFill/>
          <a:ln w="25400">
            <a:solidFill>
              <a:srgbClr val="C9A24B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777240" y="3355848"/>
            <a:ext cx="146304" cy="146304"/>
          </a:xfrm>
          <a:prstGeom prst="ellipse">
            <a:avLst/>
          </a:prstGeom>
          <a:solidFill>
            <a:srgbClr val="C9A24B"/>
          </a:solidFill>
          <a:ln w="12700">
            <a:solidFill>
              <a:srgbClr val="0B122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803136" y="3355848"/>
            <a:ext cx="146304" cy="146304"/>
          </a:xfrm>
          <a:prstGeom prst="ellipse">
            <a:avLst/>
          </a:prstGeom>
          <a:solidFill>
            <a:srgbClr val="C9A24B"/>
          </a:solidFill>
          <a:ln w="12700">
            <a:solidFill>
              <a:srgbClr val="0B122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3566160"/>
            <a:ext cx="2103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Construction Start</a:t>
            </a:r>
            <a:endParaRPr lang="en-US" sz="1150" dirty="0"/>
          </a:p>
          <a:p>
            <a:pPr algn="ctr"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Mid-2026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5577840" y="3566160"/>
            <a:ext cx="2103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Completion</a:t>
            </a:r>
            <a:endParaRPr lang="en-US" sz="1150" dirty="0"/>
          </a:p>
          <a:p>
            <a:pPr algn="ctr" indent="0" marL="0">
              <a:buNone/>
            </a:pPr>
            <a:r>
              <a:rPr lang="en-US" sz="11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Q2 2027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7452360" y="1463040"/>
            <a:ext cx="4160520" cy="1737360"/>
          </a:xfrm>
          <a:prstGeom prst="roundRect">
            <a:avLst>
              <a:gd name="adj" fmla="val 3684"/>
            </a:avLst>
          </a:prstGeom>
          <a:solidFill>
            <a:srgbClr val="141C2E"/>
          </a:solidFill>
          <a:ln w="12700">
            <a:solidFill>
              <a:srgbClr val="D4B96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7680960" y="1600200"/>
            <a:ext cx="3703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D4B9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Implications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7680960" y="1920240"/>
            <a:ext cx="37033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Institutional supply will absorb some demand once complete, but the market remains undersupplied in the interim.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7452360" y="3337560"/>
            <a:ext cx="4160520" cy="1371600"/>
          </a:xfrm>
          <a:prstGeom prst="roundRect">
            <a:avLst>
              <a:gd name="adj" fmla="val 4667"/>
            </a:avLst>
          </a:prstGeom>
          <a:solidFill>
            <a:srgbClr val="141C2E"/>
          </a:solidFill>
          <a:ln w="12700">
            <a:solidFill>
              <a:srgbClr val="D4B96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680960" y="3474720"/>
            <a:ext cx="3703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D4B9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Expectations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7680960" y="3794760"/>
            <a:ext cx="3703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professionals expect higher standards: cleanliness, quiet, proximity to hospital.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548640" y="4846320"/>
            <a:ext cx="3611880" cy="960120"/>
          </a:xfrm>
          <a:prstGeom prst="roundRect">
            <a:avLst>
              <a:gd name="adj" fmla="val 5714"/>
            </a:avLst>
          </a:prstGeom>
          <a:solidFill>
            <a:srgbClr val="1B2740"/>
          </a:solidFill>
          <a:ln w="12700">
            <a:solidFill>
              <a:srgbClr val="1B274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85800" y="4937760"/>
            <a:ext cx="3337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Staff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685800" y="5257800"/>
            <a:ext cx="3337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Visiting specialists, locum doctors, nurses on rotation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4297680" y="4846320"/>
            <a:ext cx="3611880" cy="960120"/>
          </a:xfrm>
          <a:prstGeom prst="roundRect">
            <a:avLst>
              <a:gd name="adj" fmla="val 5714"/>
            </a:avLst>
          </a:prstGeom>
          <a:solidFill>
            <a:srgbClr val="1B2740"/>
          </a:solidFill>
          <a:ln w="12700">
            <a:solidFill>
              <a:srgbClr val="1B274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434840" y="4937760"/>
            <a:ext cx="3337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Patient Families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4434840" y="5257800"/>
            <a:ext cx="3337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Relatives visiting patients, extended care support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8046720" y="4846320"/>
            <a:ext cx="3611880" cy="960120"/>
          </a:xfrm>
          <a:prstGeom prst="roundRect">
            <a:avLst>
              <a:gd name="adj" fmla="val 5714"/>
            </a:avLst>
          </a:prstGeom>
          <a:solidFill>
            <a:srgbClr val="1B2740"/>
          </a:solidFill>
          <a:ln w="12700">
            <a:solidFill>
              <a:srgbClr val="1B274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183880" y="4937760"/>
            <a:ext cx="3337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 Personnel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8183880" y="5257800"/>
            <a:ext cx="33375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Medical students, residents, conference attendees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Engage WNSW Health, NSW Ministry of Health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200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DEMAND STRUCTURE</a:t>
            </a:r>
            <a:endParaRPr lang="en-US" sz="1250" dirty="0"/>
          </a:p>
        </p:txBody>
      </p:sp>
      <p:sp>
        <p:nvSpPr>
          <p:cNvPr id="3" name="Text 1"/>
          <p:cNvSpPr/>
          <p:nvPr/>
        </p:nvSpPr>
        <p:spPr>
          <a:xfrm>
            <a:off x="548640" y="621792"/>
            <a:ext cx="110642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Events &amp; Visitor Traffic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6263640" cy="1280160"/>
          </a:xfrm>
          <a:prstGeom prst="roundRect">
            <a:avLst>
              <a:gd name="adj" fmla="val 5000"/>
            </a:avLst>
          </a:prstGeom>
          <a:solidFill>
            <a:srgbClr val="141C2E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1600200"/>
            <a:ext cx="5806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Continuous Activity Calendar</a:t>
            </a:r>
            <a:endParaRPr lang="en-US" sz="1250" dirty="0"/>
          </a:p>
        </p:txBody>
      </p:sp>
      <p:sp>
        <p:nvSpPr>
          <p:cNvPr id="6" name="Text 4"/>
          <p:cNvSpPr/>
          <p:nvPr/>
        </p:nvSpPr>
        <p:spPr>
          <a:xfrm>
            <a:off x="777240" y="1920240"/>
            <a:ext cx="5806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Dubbo maintains a weekly rhythm of festivals, exhibitions, markets, performances, and art events. The 2025–2030 Events Strategy prioritises the event economy as a key development direction.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6995160" y="1463040"/>
            <a:ext cx="4617720" cy="1280160"/>
          </a:xfrm>
          <a:prstGeom prst="roundRect">
            <a:avLst>
              <a:gd name="adj" fmla="val 5000"/>
            </a:avLst>
          </a:prstGeom>
          <a:solidFill>
            <a:srgbClr val="141C2E"/>
          </a:solidFill>
          <a:ln w="12700">
            <a:solidFill>
              <a:srgbClr val="D4B96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7223760" y="1600200"/>
            <a:ext cx="4160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D4B96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Tourism Foundation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7223760" y="1920240"/>
            <a:ext cx="41605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Taronga Western Plains Zoo draws families and international visitors, but is not the sole demand driver.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548640" y="2926080"/>
            <a:ext cx="2139696" cy="1554480"/>
          </a:xfrm>
          <a:prstGeom prst="roundRect">
            <a:avLst>
              <a:gd name="adj" fmla="val 3529"/>
            </a:avLst>
          </a:prstGeom>
          <a:solidFill>
            <a:srgbClr val="1B2740"/>
          </a:solidFill>
          <a:ln w="12700">
            <a:solidFill>
              <a:srgbClr val="1B274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85800" y="3063240"/>
            <a:ext cx="186537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Heritage Tourism</a:t>
            </a:r>
            <a:endParaRPr lang="en-US" sz="1150" dirty="0"/>
          </a:p>
        </p:txBody>
      </p:sp>
      <p:sp>
        <p:nvSpPr>
          <p:cNvPr id="12" name="Text 10"/>
          <p:cNvSpPr/>
          <p:nvPr/>
        </p:nvSpPr>
        <p:spPr>
          <a:xfrm>
            <a:off x="685800" y="3566160"/>
            <a:ext cx="186537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Historic sites, museums, cultural experiences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2798064" y="2926080"/>
            <a:ext cx="2139696" cy="1554480"/>
          </a:xfrm>
          <a:prstGeom prst="roundRect">
            <a:avLst>
              <a:gd name="adj" fmla="val 3529"/>
            </a:avLst>
          </a:prstGeom>
          <a:solidFill>
            <a:srgbClr val="1B2740"/>
          </a:solidFill>
          <a:ln w="12700">
            <a:solidFill>
              <a:srgbClr val="1B274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935224" y="3063240"/>
            <a:ext cx="186537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Cultural Festivals</a:t>
            </a:r>
            <a:endParaRPr lang="en-US" sz="1150" dirty="0"/>
          </a:p>
        </p:txBody>
      </p:sp>
      <p:sp>
        <p:nvSpPr>
          <p:cNvPr id="15" name="Text 13"/>
          <p:cNvSpPr/>
          <p:nvPr/>
        </p:nvSpPr>
        <p:spPr>
          <a:xfrm>
            <a:off x="2935224" y="3566160"/>
            <a:ext cx="186537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Music, arts, food, multicultural celebrations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5047488" y="2926080"/>
            <a:ext cx="2139696" cy="1554480"/>
          </a:xfrm>
          <a:prstGeom prst="roundRect">
            <a:avLst>
              <a:gd name="adj" fmla="val 3529"/>
            </a:avLst>
          </a:prstGeom>
          <a:solidFill>
            <a:srgbClr val="1B2740"/>
          </a:solidFill>
          <a:ln w="12700">
            <a:solidFill>
              <a:srgbClr val="1B2740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184648" y="3063240"/>
            <a:ext cx="186537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 Markets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5184648" y="3566160"/>
            <a:ext cx="186537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Farmers markets, craft fairs, community gatherings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7296912" y="2926080"/>
            <a:ext cx="2139696" cy="1554480"/>
          </a:xfrm>
          <a:prstGeom prst="roundRect">
            <a:avLst>
              <a:gd name="adj" fmla="val 3529"/>
            </a:avLst>
          </a:prstGeom>
          <a:solidFill>
            <a:srgbClr val="1B2740"/>
          </a:solidFill>
          <a:ln w="12700">
            <a:solidFill>
              <a:srgbClr val="1B2740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434072" y="3063240"/>
            <a:ext cx="186537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Sporting Events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7434072" y="3566160"/>
            <a:ext cx="186537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Regional competitions, tournaments, championships</a:t>
            </a:r>
            <a:endParaRPr lang="en-US" sz="950" dirty="0"/>
          </a:p>
        </p:txBody>
      </p:sp>
      <p:sp>
        <p:nvSpPr>
          <p:cNvPr id="22" name="Shape 20"/>
          <p:cNvSpPr/>
          <p:nvPr/>
        </p:nvSpPr>
        <p:spPr>
          <a:xfrm>
            <a:off x="9546336" y="2926080"/>
            <a:ext cx="2139696" cy="1554480"/>
          </a:xfrm>
          <a:prstGeom prst="roundRect">
            <a:avLst>
              <a:gd name="adj" fmla="val 3529"/>
            </a:avLst>
          </a:prstGeom>
          <a:solidFill>
            <a:srgbClr val="1B2740"/>
          </a:solidFill>
          <a:ln w="12700">
            <a:solidFill>
              <a:srgbClr val="1B2740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9683496" y="3063240"/>
            <a:ext cx="1865376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Performances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9683496" y="3566160"/>
            <a:ext cx="1865376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Theatre, concerts, comedy shows, live entertainment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548640" y="4709160"/>
            <a:ext cx="11064240" cy="1600200"/>
          </a:xfrm>
          <a:prstGeom prst="roundRect">
            <a:avLst>
              <a:gd name="adj" fmla="val 4000"/>
            </a:avLst>
          </a:prstGeom>
          <a:solidFill>
            <a:srgbClr val="141C2E"/>
          </a:solidFill>
          <a:ln w="12700">
            <a:solidFill>
              <a:srgbClr val="C9A24B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77240" y="4846320"/>
            <a:ext cx="10607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C9A24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Strategic Insight</a:t>
            </a:r>
            <a:endParaRPr lang="en-US" sz="1250" dirty="0"/>
          </a:p>
        </p:txBody>
      </p:sp>
      <p:sp>
        <p:nvSpPr>
          <p:cNvPr id="27" name="Text 25"/>
          <p:cNvSpPr/>
          <p:nvPr/>
        </p:nvSpPr>
        <p:spPr>
          <a:xfrm>
            <a:off x="777240" y="5166360"/>
            <a:ext cx="106070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Unlike single-point tourist destinations, Dubbo's year-round activity calendar provides consistent baseline demand even during traditional low seasons — reinforcing its resilient, multi-layered demand profile.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548640" y="6510528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Dubbo Region Events Strategy 2025–2030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FACC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2026-07-26T07:05:29Z</dcterms:created>
  <dcterms:modified xsi:type="dcterms:W3CDTF">2026-07-26T07:05:29Z</dcterms:modified>
</cp:coreProperties>
</file>